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66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  <p:sldId id="273" r:id="rId20"/>
    <p:sldId id="280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2" r:id="rId34"/>
    <p:sldId id="288" r:id="rId35"/>
    <p:sldId id="289" r:id="rId36"/>
    <p:sldId id="290" r:id="rId37"/>
    <p:sldId id="294" r:id="rId38"/>
    <p:sldId id="295" r:id="rId39"/>
    <p:sldId id="296" r:id="rId40"/>
    <p:sldId id="297" r:id="rId41"/>
    <p:sldId id="318" r:id="rId42"/>
    <p:sldId id="319" r:id="rId43"/>
    <p:sldId id="320" r:id="rId44"/>
    <p:sldId id="323" r:id="rId45"/>
    <p:sldId id="317" r:id="rId46"/>
    <p:sldId id="298" r:id="rId47"/>
    <p:sldId id="321" r:id="rId48"/>
    <p:sldId id="322" r:id="rId49"/>
    <p:sldId id="300" r:id="rId50"/>
    <p:sldId id="301" r:id="rId51"/>
    <p:sldId id="302" r:id="rId52"/>
    <p:sldId id="303" r:id="rId53"/>
    <p:sldId id="304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1" autoAdjust="0"/>
    <p:restoredTop sz="94660"/>
  </p:normalViewPr>
  <p:slideViewPr>
    <p:cSldViewPr snapToGrid="0">
      <p:cViewPr>
        <p:scale>
          <a:sx n="124" d="100"/>
          <a:sy n="124" d="100"/>
        </p:scale>
        <p:origin x="-2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4BD93-85F7-4F6B-8AF9-A879DD04D8F2}" type="datetimeFigureOut">
              <a:rPr lang="es-ES" smtClean="0"/>
              <a:t>01/02/2016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9092B-94E2-49EA-92CD-BE0E7A51865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461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DEE5-0E87-4C01-85FA-DBD2653CAE99}" type="datetime1">
              <a:rPr lang="en-US" smtClean="0"/>
              <a:t>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455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925B1-F088-4E6E-AE3A-E601E9F53CDE}" type="datetime1">
              <a:rPr lang="en-US" smtClean="0"/>
              <a:t>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98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5B5F-E58F-492D-BD86-45A76673152D}" type="datetime1">
              <a:rPr lang="en-US" smtClean="0"/>
              <a:t>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488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12EA-AF1B-42A2-A6C1-1AA824C1AA1F}" type="datetime1">
              <a:rPr lang="en-US" smtClean="0"/>
              <a:t>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34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19225-8790-4A80-9977-E5F855EFFD6E}" type="datetime1">
              <a:rPr lang="en-US" smtClean="0"/>
              <a:t>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03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F5FBA-EFD7-463E-A86E-DFB024EAD9DC}" type="datetime1">
              <a:rPr lang="en-US" smtClean="0"/>
              <a:t>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138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1E5F-BA3A-4953-A48C-8F9A1F2E345B}" type="datetime1">
              <a:rPr lang="en-US" smtClean="0"/>
              <a:t>2/1/2016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02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7044C-AFEE-42C5-9A6A-611DE5E76F37}" type="datetime1">
              <a:rPr lang="en-US" smtClean="0"/>
              <a:t>2/1/2016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6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4F192-82CA-4276-9B36-60B2ECE295EE}" type="datetime1">
              <a:rPr lang="en-US" smtClean="0"/>
              <a:t>2/1/2016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59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0E496-795F-49B6-B5D1-A880E5B0F6AC}" type="datetime1">
              <a:rPr lang="en-US" smtClean="0"/>
              <a:t>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09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67E6-81A4-4D03-882D-AC717AB1814A}" type="datetime1">
              <a:rPr lang="en-US" smtClean="0"/>
              <a:t>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088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956CEA3-972E-4294-9C6E-3E02C9D0AAC1}" type="datetime1">
              <a:rPr lang="en-US" smtClean="0"/>
              <a:t>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3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2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4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2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1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2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7.png"/><Relationship Id="rId7" Type="http://schemas.openxmlformats.org/officeDocument/2006/relationships/image" Target="../media/image6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jpe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73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3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4800" dirty="0" smtClean="0"/>
              <a:t>GUIÓN DEMOSTRADOR PRÁCTICO</a:t>
            </a:r>
            <a:endParaRPr lang="es-ES" sz="4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332" y="4873696"/>
            <a:ext cx="3043335" cy="11351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72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25" y="1388485"/>
            <a:ext cx="9077498" cy="4954801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Ubicación de producto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908618" y="6286795"/>
            <a:ext cx="438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Nueva línea de producto en almacén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1201189" y="124776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4164676" y="224372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2694961" y="2484088"/>
            <a:ext cx="1469715" cy="134421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10498974" y="351794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2594953" y="3744054"/>
            <a:ext cx="7837519" cy="162927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81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21" y="1426226"/>
            <a:ext cx="7677860" cy="4750094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Lanzamiento de OF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711036" y="125937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5162202" y="248479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3458094" y="2725157"/>
            <a:ext cx="1695795" cy="142734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3908618" y="6163258"/>
            <a:ext cx="438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Visualización de </a:t>
            </a:r>
            <a:r>
              <a:rPr lang="es-ES" dirty="0" err="1" smtClean="0"/>
              <a:t>OFs</a:t>
            </a:r>
            <a:r>
              <a:rPr lang="es-ES" dirty="0" smtClean="0"/>
              <a:t> pendientes a realizar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63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489" y="1426226"/>
            <a:ext cx="7677860" cy="4750094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Lanzamiento de OF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012767" y="125937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8279475" y="295097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7680960" y="3182357"/>
            <a:ext cx="598515" cy="2586676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8844412" y="2950970"/>
            <a:ext cx="2732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Priorización de las </a:t>
            </a:r>
            <a:r>
              <a:rPr lang="es-ES" dirty="0" err="1" smtClean="0"/>
              <a:t>OFs</a:t>
            </a:r>
            <a:r>
              <a:rPr lang="es-ES" dirty="0" smtClean="0"/>
              <a:t>. </a:t>
            </a:r>
          </a:p>
          <a:p>
            <a:endParaRPr lang="es-ES" dirty="0"/>
          </a:p>
          <a:p>
            <a:r>
              <a:rPr lang="es-ES" dirty="0" smtClean="0"/>
              <a:t>Se prioriza las </a:t>
            </a:r>
            <a:r>
              <a:rPr lang="es-ES" dirty="0" err="1" smtClean="0"/>
              <a:t>OFs</a:t>
            </a:r>
            <a:r>
              <a:rPr lang="es-ES" dirty="0" smtClean="0"/>
              <a:t> de una misma semana.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6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Lanzamiento de OF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17" r="533" b="488"/>
          <a:stretch/>
        </p:blipFill>
        <p:spPr>
          <a:xfrm>
            <a:off x="1978428" y="1799770"/>
            <a:ext cx="6168044" cy="4426463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835726" y="164598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2959330" y="472446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3266901" y="4480559"/>
            <a:ext cx="806334" cy="243904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redondeado 7"/>
          <p:cNvSpPr/>
          <p:nvPr/>
        </p:nvSpPr>
        <p:spPr>
          <a:xfrm>
            <a:off x="5447607" y="4602511"/>
            <a:ext cx="1476894" cy="210558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6932814" y="434027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289174" y="3839170"/>
            <a:ext cx="27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Cambio de estado de OF.</a:t>
            </a:r>
            <a:endParaRPr lang="es-ES" dirty="0"/>
          </a:p>
        </p:txBody>
      </p:sp>
      <p:sp>
        <p:nvSpPr>
          <p:cNvPr id="11" name="Elipse 10"/>
          <p:cNvSpPr/>
          <p:nvPr/>
        </p:nvSpPr>
        <p:spPr>
          <a:xfrm>
            <a:off x="5223163" y="357910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24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88" y="1581458"/>
            <a:ext cx="5623943" cy="418640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60" y="2307626"/>
            <a:ext cx="3674513" cy="2735271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Identificación de operario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395575" y="215384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318683" y="324717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Elipse 7"/>
          <p:cNvSpPr/>
          <p:nvPr/>
        </p:nvSpPr>
        <p:spPr>
          <a:xfrm>
            <a:off x="626495" y="3133701"/>
            <a:ext cx="226945" cy="2269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5929603" y="142770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4499402" y="3554744"/>
            <a:ext cx="12114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ángulo redondeado 12"/>
          <p:cNvSpPr/>
          <p:nvPr/>
        </p:nvSpPr>
        <p:spPr>
          <a:xfrm>
            <a:off x="7989773" y="5202546"/>
            <a:ext cx="846656" cy="558176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7827675" y="559541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558666" y="5042897"/>
            <a:ext cx="366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Vista general de estado de máquinas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7989772" y="5769033"/>
            <a:ext cx="3876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Identificación de operario en máquina</a:t>
            </a:r>
            <a:endParaRPr lang="es-ES" dirty="0"/>
          </a:p>
        </p:txBody>
      </p:sp>
      <p:sp>
        <p:nvSpPr>
          <p:cNvPr id="16" name="Rectángulo redondeado 15"/>
          <p:cNvSpPr/>
          <p:nvPr/>
        </p:nvSpPr>
        <p:spPr>
          <a:xfrm>
            <a:off x="6186391" y="1683961"/>
            <a:ext cx="846656" cy="558176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741" y="1700478"/>
            <a:ext cx="5706386" cy="4247778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Identificación de operario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2836569" y="153753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6" name="Elipse 5"/>
          <p:cNvSpPr/>
          <p:nvPr/>
        </p:nvSpPr>
        <p:spPr>
          <a:xfrm>
            <a:off x="3652608" y="374086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3883286" y="4045983"/>
            <a:ext cx="987972" cy="279088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2759676" y="584015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3067247" y="5354918"/>
            <a:ext cx="892932" cy="56755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redondeado 9"/>
          <p:cNvSpPr/>
          <p:nvPr/>
        </p:nvSpPr>
        <p:spPr>
          <a:xfrm>
            <a:off x="6744243" y="5354575"/>
            <a:ext cx="892932" cy="56755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>
            <a:off x="6436672" y="584015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771106" y="3709984"/>
            <a:ext cx="2899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Activación de operario en máquina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07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258" y="1687298"/>
            <a:ext cx="5683407" cy="423067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78" y="2209055"/>
            <a:ext cx="3944604" cy="2936325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Inicio de OF</a:t>
            </a:r>
            <a:endParaRPr lang="es-ES" dirty="0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4649031" y="3657737"/>
            <a:ext cx="12114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305693" y="204282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3041176" y="499528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9" name="Rectángulo redondeado 8"/>
          <p:cNvSpPr/>
          <p:nvPr/>
        </p:nvSpPr>
        <p:spPr>
          <a:xfrm>
            <a:off x="2419004" y="4722557"/>
            <a:ext cx="622172" cy="41377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>
            <a:off x="5860473" y="153753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969251" y="5295479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Pantalla de producciones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7406209" y="5917970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Consulta de </a:t>
            </a:r>
            <a:r>
              <a:rPr lang="es-ES" dirty="0" err="1" smtClean="0"/>
              <a:t>OFs</a:t>
            </a:r>
            <a:r>
              <a:rPr lang="es-ES" dirty="0" smtClean="0"/>
              <a:t> de máquina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7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223" y="3708656"/>
            <a:ext cx="4088177" cy="30431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407" y="264695"/>
            <a:ext cx="4035373" cy="3003892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78" y="2138600"/>
            <a:ext cx="4045975" cy="3011784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Inicio de OF</a:t>
            </a:r>
            <a:endParaRPr lang="es-ES" dirty="0"/>
          </a:p>
        </p:txBody>
      </p:sp>
      <p:cxnSp>
        <p:nvCxnSpPr>
          <p:cNvPr id="6" name="Conector recto de flecha 5"/>
          <p:cNvCxnSpPr/>
          <p:nvPr/>
        </p:nvCxnSpPr>
        <p:spPr>
          <a:xfrm flipV="1">
            <a:off x="4967806" y="2578494"/>
            <a:ext cx="679427" cy="690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305693" y="204282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2826329" y="192216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3125587" y="2188764"/>
            <a:ext cx="622172" cy="41377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1041048" y="5137730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Consulta de </a:t>
            </a:r>
            <a:r>
              <a:rPr lang="es-ES" dirty="0" err="1" smtClean="0"/>
              <a:t>OFs</a:t>
            </a:r>
            <a:r>
              <a:rPr lang="es-ES" dirty="0" smtClean="0"/>
              <a:t> de máquina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6018985" y="9369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8175895" y="3343683"/>
            <a:ext cx="0" cy="2898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10158989" y="1437737"/>
            <a:ext cx="1764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Consulta de rutas de OF</a:t>
            </a:r>
            <a:endParaRPr lang="es-ES" dirty="0"/>
          </a:p>
        </p:txBody>
      </p:sp>
      <p:sp>
        <p:nvSpPr>
          <p:cNvPr id="20" name="Elipse 19"/>
          <p:cNvSpPr/>
          <p:nvPr/>
        </p:nvSpPr>
        <p:spPr>
          <a:xfrm>
            <a:off x="445758" y="3403647"/>
            <a:ext cx="226945" cy="2269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/>
          <p:cNvSpPr/>
          <p:nvPr/>
        </p:nvSpPr>
        <p:spPr>
          <a:xfrm>
            <a:off x="298833" y="305279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22" name="Elipse 21"/>
          <p:cNvSpPr/>
          <p:nvPr/>
        </p:nvSpPr>
        <p:spPr>
          <a:xfrm>
            <a:off x="7502804" y="258590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</a:t>
            </a:r>
          </a:p>
        </p:txBody>
      </p:sp>
      <p:sp>
        <p:nvSpPr>
          <p:cNvPr id="23" name="Rectángulo redondeado 22"/>
          <p:cNvSpPr/>
          <p:nvPr/>
        </p:nvSpPr>
        <p:spPr>
          <a:xfrm>
            <a:off x="6886869" y="2837597"/>
            <a:ext cx="622172" cy="41377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/>
          <p:cNvSpPr/>
          <p:nvPr/>
        </p:nvSpPr>
        <p:spPr>
          <a:xfrm>
            <a:off x="6041438" y="354065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25" name="CuadroTexto 24"/>
          <p:cNvSpPr txBox="1"/>
          <p:nvPr/>
        </p:nvSpPr>
        <p:spPr>
          <a:xfrm>
            <a:off x="10235417" y="4860731"/>
            <a:ext cx="1764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Consulta de materia prima de OF</a:t>
            </a:r>
            <a:endParaRPr lang="es-ES" dirty="0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 rotWithShape="1">
          <a:blip r:embed="rId6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11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548" y="1678753"/>
            <a:ext cx="5666932" cy="423921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41" y="2209055"/>
            <a:ext cx="3944604" cy="2936325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Inicio de OF</a:t>
            </a:r>
            <a:endParaRPr lang="es-ES" dirty="0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4649031" y="3657737"/>
            <a:ext cx="12114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305693" y="204282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1154186" y="498790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9" name="Rectángulo redondeado 8"/>
          <p:cNvSpPr/>
          <p:nvPr/>
        </p:nvSpPr>
        <p:spPr>
          <a:xfrm>
            <a:off x="532014" y="4715184"/>
            <a:ext cx="622172" cy="41377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/>
        </p:nvSpPr>
        <p:spPr>
          <a:xfrm>
            <a:off x="969251" y="5295479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Pantalla de producciones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6648919" y="5917970"/>
            <a:ext cx="438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Lista de </a:t>
            </a:r>
            <a:r>
              <a:rPr lang="es-ES" dirty="0" err="1" smtClean="0"/>
              <a:t>OFs</a:t>
            </a:r>
            <a:r>
              <a:rPr lang="es-ES" dirty="0" smtClean="0"/>
              <a:t> pendientes/interrumpidas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5860473" y="153753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4" name="Elipse 13"/>
          <p:cNvSpPr/>
          <p:nvPr/>
        </p:nvSpPr>
        <p:spPr>
          <a:xfrm>
            <a:off x="5852284" y="313461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  <p:sp>
        <p:nvSpPr>
          <p:cNvPr id="15" name="Elipse 14"/>
          <p:cNvSpPr/>
          <p:nvPr/>
        </p:nvSpPr>
        <p:spPr>
          <a:xfrm>
            <a:off x="6071197" y="3416805"/>
            <a:ext cx="226945" cy="2269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redondeado 15"/>
          <p:cNvSpPr/>
          <p:nvPr/>
        </p:nvSpPr>
        <p:spPr>
          <a:xfrm>
            <a:off x="9719605" y="5356777"/>
            <a:ext cx="895747" cy="500457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10461566" y="501468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42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723" y="2192233"/>
            <a:ext cx="2343150" cy="2981325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414" y="2197712"/>
            <a:ext cx="2343150" cy="2981325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312" y="2192233"/>
            <a:ext cx="2343150" cy="2981325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01" y="2192234"/>
            <a:ext cx="2343150" cy="2981325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Petición de suministro a fabricación</a:t>
            </a:r>
            <a:endParaRPr lang="es-ES" dirty="0"/>
          </a:p>
        </p:txBody>
      </p:sp>
      <p:sp>
        <p:nvSpPr>
          <p:cNvPr id="8" name="Elipse 7"/>
          <p:cNvSpPr/>
          <p:nvPr/>
        </p:nvSpPr>
        <p:spPr>
          <a:xfrm>
            <a:off x="305693" y="204282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9" name="Elipse 8"/>
          <p:cNvSpPr/>
          <p:nvPr/>
        </p:nvSpPr>
        <p:spPr>
          <a:xfrm>
            <a:off x="478007" y="360307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703212" y="3230560"/>
            <a:ext cx="454860" cy="4548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>
            <a:off x="3294695" y="209749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2" name="Elipse 11"/>
          <p:cNvSpPr/>
          <p:nvPr/>
        </p:nvSpPr>
        <p:spPr>
          <a:xfrm>
            <a:off x="3549841" y="3086628"/>
            <a:ext cx="227430" cy="22743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redondeado 12"/>
          <p:cNvSpPr/>
          <p:nvPr/>
        </p:nvSpPr>
        <p:spPr>
          <a:xfrm>
            <a:off x="5171123" y="4650554"/>
            <a:ext cx="583066" cy="475912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>
            <a:off x="3217802" y="304655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15" name="Elipse 14"/>
          <p:cNvSpPr/>
          <p:nvPr/>
        </p:nvSpPr>
        <p:spPr>
          <a:xfrm>
            <a:off x="4912534" y="512996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sp>
        <p:nvSpPr>
          <p:cNvPr id="16" name="Elipse 15"/>
          <p:cNvSpPr/>
          <p:nvPr/>
        </p:nvSpPr>
        <p:spPr>
          <a:xfrm>
            <a:off x="6253937" y="209798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6</a:t>
            </a:r>
          </a:p>
        </p:txBody>
      </p:sp>
      <p:sp>
        <p:nvSpPr>
          <p:cNvPr id="17" name="Elipse 16"/>
          <p:cNvSpPr/>
          <p:nvPr/>
        </p:nvSpPr>
        <p:spPr>
          <a:xfrm>
            <a:off x="6525358" y="3330701"/>
            <a:ext cx="227430" cy="22743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/>
          <p:cNvSpPr/>
          <p:nvPr/>
        </p:nvSpPr>
        <p:spPr>
          <a:xfrm>
            <a:off x="6193319" y="329063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7</a:t>
            </a:r>
            <a:endParaRPr lang="es-ES" dirty="0"/>
          </a:p>
        </p:txBody>
      </p:sp>
      <p:sp>
        <p:nvSpPr>
          <p:cNvPr id="19" name="Rectángulo redondeado 18"/>
          <p:cNvSpPr/>
          <p:nvPr/>
        </p:nvSpPr>
        <p:spPr>
          <a:xfrm>
            <a:off x="8164959" y="4643181"/>
            <a:ext cx="583066" cy="475912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/>
          <p:cNvSpPr/>
          <p:nvPr/>
        </p:nvSpPr>
        <p:spPr>
          <a:xfrm>
            <a:off x="7906370" y="512259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8</a:t>
            </a:r>
          </a:p>
        </p:txBody>
      </p:sp>
      <p:sp>
        <p:nvSpPr>
          <p:cNvPr id="21" name="Elipse 20"/>
          <p:cNvSpPr/>
          <p:nvPr/>
        </p:nvSpPr>
        <p:spPr>
          <a:xfrm>
            <a:off x="9199938" y="209748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9</a:t>
            </a:r>
            <a:endParaRPr lang="es-ES" dirty="0"/>
          </a:p>
        </p:txBody>
      </p:sp>
      <p:sp>
        <p:nvSpPr>
          <p:cNvPr id="22" name="Rectángulo redondeado 21"/>
          <p:cNvSpPr/>
          <p:nvPr/>
        </p:nvSpPr>
        <p:spPr>
          <a:xfrm>
            <a:off x="11046771" y="4651117"/>
            <a:ext cx="583066" cy="475912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7" name="Grupo 26"/>
          <p:cNvGrpSpPr/>
          <p:nvPr/>
        </p:nvGrpSpPr>
        <p:grpSpPr>
          <a:xfrm>
            <a:off x="11516033" y="5107103"/>
            <a:ext cx="393056" cy="338554"/>
            <a:chOff x="11273879" y="5234086"/>
            <a:chExt cx="393056" cy="338554"/>
          </a:xfrm>
        </p:grpSpPr>
        <p:sp>
          <p:nvSpPr>
            <p:cNvPr id="24" name="Elipse 23"/>
            <p:cNvSpPr/>
            <p:nvPr/>
          </p:nvSpPr>
          <p:spPr>
            <a:xfrm>
              <a:off x="11312178" y="5247394"/>
              <a:ext cx="307571" cy="3075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11273879" y="5234086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bg1"/>
                  </a:solidFill>
                </a:rPr>
                <a:t>10</a:t>
              </a:r>
              <a:endParaRPr lang="es-ES" sz="2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Imagen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7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cxnSp>
        <p:nvCxnSpPr>
          <p:cNvPr id="30" name="Conector recto de flecha 29"/>
          <p:cNvCxnSpPr/>
          <p:nvPr/>
        </p:nvCxnSpPr>
        <p:spPr>
          <a:xfrm>
            <a:off x="3005966" y="3685557"/>
            <a:ext cx="28872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/>
          <p:nvPr/>
        </p:nvCxnSpPr>
        <p:spPr>
          <a:xfrm>
            <a:off x="5904590" y="3682897"/>
            <a:ext cx="28872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>
            <a:off x="8911209" y="3663749"/>
            <a:ext cx="28872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192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871" y="1666373"/>
            <a:ext cx="5782040" cy="430409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Recepción de mercancía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pic>
        <p:nvPicPr>
          <p:cNvPr id="6" name="40 Imagen"/>
          <p:cNvPicPr/>
          <p:nvPr/>
        </p:nvPicPr>
        <p:blipFill>
          <a:blip r:embed="rId5" cstate="print"/>
          <a:stretch/>
        </p:blipFill>
        <p:spPr>
          <a:xfrm>
            <a:off x="845127" y="1691322"/>
            <a:ext cx="2832840" cy="2319840"/>
          </a:xfrm>
          <a:prstGeom prst="rect">
            <a:avLst/>
          </a:prstGeom>
          <a:ln>
            <a:noFill/>
          </a:ln>
        </p:spPr>
      </p:pic>
      <p:sp>
        <p:nvSpPr>
          <p:cNvPr id="7" name="CuadroTexto 6"/>
          <p:cNvSpPr txBox="1"/>
          <p:nvPr/>
        </p:nvSpPr>
        <p:spPr>
          <a:xfrm>
            <a:off x="1132543" y="3942085"/>
            <a:ext cx="225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Llegada de mercancía</a:t>
            </a:r>
            <a:endParaRPr lang="es-ES" dirty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212774" y="5987018"/>
            <a:ext cx="2946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Pantalla principal de recepción de materia prima</a:t>
            </a:r>
            <a:endParaRPr lang="es-ES" dirty="0"/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4322619" y="2552008"/>
            <a:ext cx="11720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824972" y="164142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16" name="Elipse 15"/>
          <p:cNvSpPr/>
          <p:nvPr/>
        </p:nvSpPr>
        <p:spPr>
          <a:xfrm>
            <a:off x="5636983" y="151258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7" name="Elipse 16"/>
          <p:cNvSpPr/>
          <p:nvPr/>
        </p:nvSpPr>
        <p:spPr>
          <a:xfrm>
            <a:off x="5620356" y="511465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24" name="Elipse 23"/>
          <p:cNvSpPr/>
          <p:nvPr/>
        </p:nvSpPr>
        <p:spPr>
          <a:xfrm>
            <a:off x="5833825" y="3636139"/>
            <a:ext cx="281157" cy="2811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/>
          <p:cNvSpPr/>
          <p:nvPr/>
        </p:nvSpPr>
        <p:spPr>
          <a:xfrm>
            <a:off x="5650206" y="330930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8" name="Rectángulo redondeado 17"/>
          <p:cNvSpPr/>
          <p:nvPr/>
        </p:nvSpPr>
        <p:spPr>
          <a:xfrm>
            <a:off x="5875390" y="5403959"/>
            <a:ext cx="907796" cy="54838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3537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Petición de suministro a fabricación</a:t>
            </a:r>
          </a:p>
        </p:txBody>
      </p:sp>
      <p:pic>
        <p:nvPicPr>
          <p:cNvPr id="4" name="114 Imagen"/>
          <p:cNvPicPr/>
          <p:nvPr/>
        </p:nvPicPr>
        <p:blipFill>
          <a:blip r:embed="rId2" cstate="print"/>
          <a:stretch/>
        </p:blipFill>
        <p:spPr>
          <a:xfrm>
            <a:off x="1724335" y="1492999"/>
            <a:ext cx="3076873" cy="2256041"/>
          </a:xfrm>
          <a:prstGeom prst="rect">
            <a:avLst/>
          </a:prstGeom>
          <a:ln>
            <a:noFill/>
          </a:ln>
        </p:spPr>
      </p:pic>
      <p:pic>
        <p:nvPicPr>
          <p:cNvPr id="5" name="116 Imagen"/>
          <p:cNvPicPr/>
          <p:nvPr/>
        </p:nvPicPr>
        <p:blipFill>
          <a:blip r:embed="rId3" cstate="print"/>
          <a:stretch/>
        </p:blipFill>
        <p:spPr>
          <a:xfrm>
            <a:off x="7479853" y="2032730"/>
            <a:ext cx="2818547" cy="1877325"/>
          </a:xfrm>
          <a:prstGeom prst="rect">
            <a:avLst/>
          </a:prstGeom>
          <a:ln>
            <a:noFill/>
          </a:ln>
        </p:spPr>
      </p:pic>
      <p:sp>
        <p:nvSpPr>
          <p:cNvPr id="6" name="CuadroTexto 5"/>
          <p:cNvSpPr txBox="1"/>
          <p:nvPr/>
        </p:nvSpPr>
        <p:spPr>
          <a:xfrm>
            <a:off x="1724335" y="3749040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Lectura de CDB </a:t>
            </a:r>
            <a:r>
              <a:rPr lang="es-ES" b="1" dirty="0" smtClean="0"/>
              <a:t>producto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7398894" y="3910055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Lectura de CDB </a:t>
            </a:r>
            <a:r>
              <a:rPr lang="es-ES" b="1" dirty="0" smtClean="0"/>
              <a:t>ubicación</a:t>
            </a:r>
            <a:endParaRPr lang="es-ES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3456551" y="6331006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Lectura de CDB </a:t>
            </a:r>
            <a:r>
              <a:rPr lang="es-ES" b="1" dirty="0" smtClean="0"/>
              <a:t>máquina</a:t>
            </a:r>
            <a:endParaRPr lang="es-ES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t="19595" b="16912"/>
          <a:stretch/>
        </p:blipFill>
        <p:spPr>
          <a:xfrm>
            <a:off x="3456551" y="4876279"/>
            <a:ext cx="3153452" cy="1454727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>
            <a:off x="5538966" y="2946681"/>
            <a:ext cx="1203129" cy="1993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 flipH="1">
            <a:off x="6816116" y="4279387"/>
            <a:ext cx="469472" cy="387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Elipse 13"/>
          <p:cNvSpPr/>
          <p:nvPr/>
        </p:nvSpPr>
        <p:spPr>
          <a:xfrm>
            <a:off x="1570549" y="133921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5" name="Elipse 14"/>
          <p:cNvSpPr/>
          <p:nvPr/>
        </p:nvSpPr>
        <p:spPr>
          <a:xfrm>
            <a:off x="7285588" y="183309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6" name="Elipse 15"/>
          <p:cNvSpPr/>
          <p:nvPr/>
        </p:nvSpPr>
        <p:spPr>
          <a:xfrm>
            <a:off x="6125870" y="476824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6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09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91" y="1573535"/>
            <a:ext cx="8659932" cy="4726879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Confirmación de suministro a fabricación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350817" y="138375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748472" y="6286795"/>
            <a:ext cx="47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Cambio de ubicación desde almacén a máquina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2804370" y="2751387"/>
            <a:ext cx="1401870" cy="128078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4206240" y="245288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5150341" y="392034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0" name="Rectángulo redondeado 9"/>
          <p:cNvSpPr/>
          <p:nvPr/>
        </p:nvSpPr>
        <p:spPr>
          <a:xfrm>
            <a:off x="4729940" y="3835236"/>
            <a:ext cx="403775" cy="101739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49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39" y="1474844"/>
            <a:ext cx="8377250" cy="4709903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Confirmación de suministro a fabricación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1690254" y="131309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4723267" y="29683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3941870" y="3198982"/>
            <a:ext cx="781397" cy="16858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>
            <a:off x="9302116" y="404657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8551024" y="4304264"/>
            <a:ext cx="742605" cy="167984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/>
          <p:cNvSpPr txBox="1"/>
          <p:nvPr/>
        </p:nvSpPr>
        <p:spPr>
          <a:xfrm>
            <a:off x="3908618" y="6171684"/>
            <a:ext cx="48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Reducción de existencias de producto en almacén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99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032" y="1634470"/>
            <a:ext cx="5915566" cy="442521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01" y="2380093"/>
            <a:ext cx="3964187" cy="296545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Consumo de materiales</a:t>
            </a:r>
            <a:endParaRPr lang="es-ES" dirty="0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4649031" y="3657737"/>
            <a:ext cx="8955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1259204" y="5345082"/>
            <a:ext cx="254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Vista general de máquina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7115504" y="6073866"/>
            <a:ext cx="300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Menú de consumos en curso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394093" y="216099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608466" y="2476331"/>
            <a:ext cx="642425" cy="383247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5505958" y="141463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25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804" y="1504840"/>
            <a:ext cx="6097920" cy="4561623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49" y="2312791"/>
            <a:ext cx="3969765" cy="2969630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Consumo de materiales</a:t>
            </a:r>
            <a:endParaRPr lang="es-ES" dirty="0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4649031" y="3657737"/>
            <a:ext cx="8955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7115504" y="6073866"/>
            <a:ext cx="300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Nuevo consumo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394093" y="216099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589444" y="4874235"/>
            <a:ext cx="566026" cy="383247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5481019" y="138137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029409" y="5282421"/>
            <a:ext cx="300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Menú de consumos en curso</a:t>
            </a:r>
            <a:endParaRPr lang="es-ES" dirty="0"/>
          </a:p>
        </p:txBody>
      </p:sp>
      <p:sp>
        <p:nvSpPr>
          <p:cNvPr id="14" name="Elipse 13"/>
          <p:cNvSpPr/>
          <p:nvPr/>
        </p:nvSpPr>
        <p:spPr>
          <a:xfrm>
            <a:off x="358766" y="455835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5" name="Elipse 14"/>
          <p:cNvSpPr/>
          <p:nvPr/>
        </p:nvSpPr>
        <p:spPr>
          <a:xfrm>
            <a:off x="5481019" y="277577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  <p:sp>
        <p:nvSpPr>
          <p:cNvPr id="16" name="Elipse 15"/>
          <p:cNvSpPr/>
          <p:nvPr/>
        </p:nvSpPr>
        <p:spPr>
          <a:xfrm>
            <a:off x="10574495" y="59692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</a:t>
            </a:r>
          </a:p>
        </p:txBody>
      </p:sp>
      <p:sp>
        <p:nvSpPr>
          <p:cNvPr id="17" name="Rectángulo redondeado 16"/>
          <p:cNvSpPr/>
          <p:nvPr/>
        </p:nvSpPr>
        <p:spPr>
          <a:xfrm>
            <a:off x="9669714" y="5453148"/>
            <a:ext cx="912390" cy="579153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/>
          <p:cNvSpPr/>
          <p:nvPr/>
        </p:nvSpPr>
        <p:spPr>
          <a:xfrm>
            <a:off x="5708127" y="3127503"/>
            <a:ext cx="227430" cy="22743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73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39" y="1466879"/>
            <a:ext cx="8377250" cy="4709903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Consumo de materiales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1690254" y="131309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4723267" y="29683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3941870" y="3198982"/>
            <a:ext cx="781397" cy="16858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Elipse 10"/>
          <p:cNvSpPr/>
          <p:nvPr/>
        </p:nvSpPr>
        <p:spPr>
          <a:xfrm>
            <a:off x="9302116" y="404657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8551024" y="4304264"/>
            <a:ext cx="742605" cy="167984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/>
          <p:cNvSpPr txBox="1"/>
          <p:nvPr/>
        </p:nvSpPr>
        <p:spPr>
          <a:xfrm>
            <a:off x="3614083" y="6155994"/>
            <a:ext cx="497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Reducción de existencias de producto en máquina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11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Inicio de fabricación en máquina</a:t>
            </a:r>
            <a:endParaRPr lang="es-ES" dirty="0"/>
          </a:p>
        </p:txBody>
      </p:sp>
      <p:grpSp>
        <p:nvGrpSpPr>
          <p:cNvPr id="6" name="Grupo 5"/>
          <p:cNvGrpSpPr/>
          <p:nvPr/>
        </p:nvGrpSpPr>
        <p:grpSpPr>
          <a:xfrm>
            <a:off x="3686466" y="1389251"/>
            <a:ext cx="936000" cy="864000"/>
            <a:chOff x="3456000" y="1728000"/>
            <a:chExt cx="936000" cy="864000"/>
          </a:xfrm>
        </p:grpSpPr>
        <p:pic>
          <p:nvPicPr>
            <p:cNvPr id="4" name="151 Imagen"/>
            <p:cNvPicPr/>
            <p:nvPr/>
          </p:nvPicPr>
          <p:blipFill>
            <a:blip r:embed="rId2" cstate="print"/>
            <a:stretch/>
          </p:blipFill>
          <p:spPr>
            <a:xfrm>
              <a:off x="3456000" y="190116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155 Imagen"/>
            <p:cNvPicPr/>
            <p:nvPr/>
          </p:nvPicPr>
          <p:blipFill>
            <a:blip r:embed="rId3" cstate="print"/>
            <a:stretch/>
          </p:blipFill>
          <p:spPr>
            <a:xfrm>
              <a:off x="3816000" y="1728000"/>
              <a:ext cx="576000" cy="576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Elipse 6"/>
          <p:cNvSpPr/>
          <p:nvPr/>
        </p:nvSpPr>
        <p:spPr>
          <a:xfrm>
            <a:off x="841560" y="191480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1149131" y="1883919"/>
            <a:ext cx="222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Arranque de máquina</a:t>
            </a:r>
            <a:endParaRPr lang="es-ES" dirty="0"/>
          </a:p>
        </p:txBody>
      </p:sp>
      <p:pic>
        <p:nvPicPr>
          <p:cNvPr id="9" name="147 Imagen"/>
          <p:cNvPicPr/>
          <p:nvPr/>
        </p:nvPicPr>
        <p:blipFill>
          <a:blip r:embed="rId4" cstate="print"/>
          <a:stretch/>
        </p:blipFill>
        <p:spPr>
          <a:xfrm>
            <a:off x="4864321" y="3514935"/>
            <a:ext cx="4032000" cy="2971080"/>
          </a:xfrm>
          <a:prstGeom prst="rect">
            <a:avLst/>
          </a:prstGeom>
          <a:ln>
            <a:noFill/>
          </a:ln>
        </p:spPr>
      </p:pic>
      <p:pic>
        <p:nvPicPr>
          <p:cNvPr id="10" name="152 Imagen"/>
          <p:cNvPicPr/>
          <p:nvPr/>
        </p:nvPicPr>
        <p:blipFill>
          <a:blip r:embed="rId5" cstate="print"/>
          <a:stretch/>
        </p:blipFill>
        <p:spPr>
          <a:xfrm>
            <a:off x="5708750" y="6406244"/>
            <a:ext cx="470160" cy="470160"/>
          </a:xfrm>
          <a:prstGeom prst="rect">
            <a:avLst/>
          </a:prstGeom>
          <a:ln>
            <a:noFill/>
          </a:ln>
        </p:spPr>
      </p:pic>
      <p:grpSp>
        <p:nvGrpSpPr>
          <p:cNvPr id="13" name="Grupo 12"/>
          <p:cNvGrpSpPr/>
          <p:nvPr/>
        </p:nvGrpSpPr>
        <p:grpSpPr>
          <a:xfrm>
            <a:off x="7700136" y="1405023"/>
            <a:ext cx="2314440" cy="1586520"/>
            <a:chOff x="7806617" y="1324482"/>
            <a:chExt cx="2314440" cy="1586520"/>
          </a:xfrm>
        </p:grpSpPr>
        <p:pic>
          <p:nvPicPr>
            <p:cNvPr id="11" name="153 Imagen"/>
            <p:cNvPicPr/>
            <p:nvPr/>
          </p:nvPicPr>
          <p:blipFill>
            <a:blip r:embed="rId6" cstate="print"/>
            <a:stretch/>
          </p:blipFill>
          <p:spPr>
            <a:xfrm>
              <a:off x="7806617" y="1324482"/>
              <a:ext cx="2314440" cy="158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154 Imagen"/>
            <p:cNvPicPr/>
            <p:nvPr/>
          </p:nvPicPr>
          <p:blipFill>
            <a:blip r:embed="rId7" cstate="print"/>
            <a:stretch/>
          </p:blipFill>
          <p:spPr>
            <a:xfrm>
              <a:off x="8396495" y="1612482"/>
              <a:ext cx="942840" cy="942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" name="CuadroTexto 13"/>
          <p:cNvSpPr txBox="1"/>
          <p:nvPr/>
        </p:nvSpPr>
        <p:spPr>
          <a:xfrm>
            <a:off x="3185747" y="2637082"/>
            <a:ext cx="415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Aviso de obligación de realizar un </a:t>
            </a:r>
            <a:r>
              <a:rPr lang="es-ES" dirty="0" err="1" smtClean="0"/>
              <a:t>checklist</a:t>
            </a:r>
            <a:endParaRPr lang="es-ES" dirty="0"/>
          </a:p>
        </p:txBody>
      </p:sp>
      <p:sp>
        <p:nvSpPr>
          <p:cNvPr id="15" name="Elipse 14"/>
          <p:cNvSpPr/>
          <p:nvPr/>
        </p:nvSpPr>
        <p:spPr>
          <a:xfrm>
            <a:off x="2821962" y="265165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6197275" y="6456658"/>
            <a:ext cx="200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Realizar el </a:t>
            </a:r>
            <a:r>
              <a:rPr lang="es-ES" dirty="0" err="1" smtClean="0"/>
              <a:t>checklist</a:t>
            </a:r>
            <a:endParaRPr lang="es-ES" dirty="0"/>
          </a:p>
        </p:txBody>
      </p:sp>
      <p:sp>
        <p:nvSpPr>
          <p:cNvPr id="17" name="Elipse 16"/>
          <p:cNvSpPr/>
          <p:nvPr/>
        </p:nvSpPr>
        <p:spPr>
          <a:xfrm>
            <a:off x="4710535" y="336114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9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36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697" y="2736882"/>
            <a:ext cx="5376768" cy="4002413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Inicio de fabricación en máquina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841560" y="197298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199009" y="1942105"/>
            <a:ext cx="421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Simulación de fabricación de piezas buenas</a:t>
            </a:r>
            <a:endParaRPr lang="es-ES" dirty="0"/>
          </a:p>
        </p:txBody>
      </p:sp>
      <p:grpSp>
        <p:nvGrpSpPr>
          <p:cNvPr id="6" name="Grupo 5"/>
          <p:cNvGrpSpPr/>
          <p:nvPr/>
        </p:nvGrpSpPr>
        <p:grpSpPr>
          <a:xfrm>
            <a:off x="5581767" y="1264629"/>
            <a:ext cx="1224000" cy="1051920"/>
            <a:chOff x="8396400" y="2052480"/>
            <a:chExt cx="1224000" cy="1051920"/>
          </a:xfrm>
        </p:grpSpPr>
        <p:pic>
          <p:nvPicPr>
            <p:cNvPr id="7" name="165 Imagen"/>
            <p:cNvPicPr/>
            <p:nvPr/>
          </p:nvPicPr>
          <p:blipFill>
            <a:blip r:embed="rId3" cstate="print"/>
            <a:stretch/>
          </p:blipFill>
          <p:spPr>
            <a:xfrm>
              <a:off x="8396400" y="241356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166 Imagen"/>
            <p:cNvPicPr/>
            <p:nvPr/>
          </p:nvPicPr>
          <p:blipFill>
            <a:blip r:embed="rId4" cstate="print"/>
            <a:stretch/>
          </p:blipFill>
          <p:spPr>
            <a:xfrm>
              <a:off x="8784480" y="2052480"/>
              <a:ext cx="835920" cy="8359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" name="CuadroTexto 12"/>
          <p:cNvSpPr txBox="1"/>
          <p:nvPr/>
        </p:nvSpPr>
        <p:spPr>
          <a:xfrm>
            <a:off x="526853" y="4405738"/>
            <a:ext cx="421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Monitorización de cantidad de piezas producidas por OF/Turno</a:t>
            </a:r>
            <a:endParaRPr lang="es-ES" dirty="0"/>
          </a:p>
        </p:txBody>
      </p:sp>
      <p:sp>
        <p:nvSpPr>
          <p:cNvPr id="14" name="Elipse 13"/>
          <p:cNvSpPr/>
          <p:nvPr/>
        </p:nvSpPr>
        <p:spPr>
          <a:xfrm>
            <a:off x="4655912" y="258309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4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123" y="2601471"/>
            <a:ext cx="5531174" cy="4117352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Paradas en producción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841560" y="187323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199009" y="1842349"/>
            <a:ext cx="258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Realizar una parada larga</a:t>
            </a:r>
            <a:endParaRPr lang="es-ES" dirty="0"/>
          </a:p>
        </p:txBody>
      </p:sp>
      <p:grpSp>
        <p:nvGrpSpPr>
          <p:cNvPr id="8" name="Grupo 7"/>
          <p:cNvGrpSpPr/>
          <p:nvPr/>
        </p:nvGrpSpPr>
        <p:grpSpPr>
          <a:xfrm>
            <a:off x="3832169" y="1159523"/>
            <a:ext cx="1224000" cy="988200"/>
            <a:chOff x="3960000" y="1351800"/>
            <a:chExt cx="1224000" cy="988200"/>
          </a:xfrm>
        </p:grpSpPr>
        <p:pic>
          <p:nvPicPr>
            <p:cNvPr id="6" name="177 Imagen"/>
            <p:cNvPicPr/>
            <p:nvPr/>
          </p:nvPicPr>
          <p:blipFill>
            <a:blip r:embed="rId3" cstate="print"/>
            <a:stretch/>
          </p:blipFill>
          <p:spPr>
            <a:xfrm>
              <a:off x="3960000" y="164916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178 Imagen"/>
            <p:cNvPicPr/>
            <p:nvPr/>
          </p:nvPicPr>
          <p:blipFill>
            <a:blip r:embed="rId4" cstate="print"/>
            <a:stretch/>
          </p:blipFill>
          <p:spPr>
            <a:xfrm>
              <a:off x="4484160" y="1351800"/>
              <a:ext cx="699840" cy="699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Elipse 9"/>
          <p:cNvSpPr/>
          <p:nvPr/>
        </p:nvSpPr>
        <p:spPr>
          <a:xfrm>
            <a:off x="4686464" y="243712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023257" y="4478133"/>
            <a:ext cx="366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Vista general de estado de máquinas</a:t>
            </a:r>
            <a:endParaRPr lang="es-ES" dirty="0"/>
          </a:p>
        </p:txBody>
      </p:sp>
      <p:sp>
        <p:nvSpPr>
          <p:cNvPr id="13" name="Elipse 12"/>
          <p:cNvSpPr/>
          <p:nvPr/>
        </p:nvSpPr>
        <p:spPr>
          <a:xfrm>
            <a:off x="9326980" y="432645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4" name="Elipse 13"/>
          <p:cNvSpPr/>
          <p:nvPr/>
        </p:nvSpPr>
        <p:spPr>
          <a:xfrm>
            <a:off x="8966716" y="4513623"/>
            <a:ext cx="432450" cy="4324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6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050" y="3587786"/>
            <a:ext cx="560332" cy="214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76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07" y="1774450"/>
            <a:ext cx="5184453" cy="38592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89" y="1774450"/>
            <a:ext cx="5182179" cy="3857563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Paradas en producción</a:t>
            </a:r>
            <a:endParaRPr lang="es-ES" dirty="0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5712394" y="3657737"/>
            <a:ext cx="5387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redondeado 8"/>
          <p:cNvSpPr/>
          <p:nvPr/>
        </p:nvSpPr>
        <p:spPr>
          <a:xfrm>
            <a:off x="1323360" y="5094284"/>
            <a:ext cx="829636" cy="524423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263669" y="160787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1" name="Elipse 10"/>
          <p:cNvSpPr/>
          <p:nvPr/>
        </p:nvSpPr>
        <p:spPr>
          <a:xfrm>
            <a:off x="1058989" y="478671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2" name="Elipse 11"/>
          <p:cNvSpPr/>
          <p:nvPr/>
        </p:nvSpPr>
        <p:spPr>
          <a:xfrm>
            <a:off x="6222897" y="159236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3" name="Elipse 12"/>
          <p:cNvSpPr/>
          <p:nvPr/>
        </p:nvSpPr>
        <p:spPr>
          <a:xfrm>
            <a:off x="7864272" y="337510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7211543" y="2888086"/>
            <a:ext cx="677236" cy="52844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916817" y="5627020"/>
            <a:ext cx="421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Listado de incidencias de máquina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7440804" y="5627020"/>
            <a:ext cx="309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Justificar incidencia sin motivo</a:t>
            </a:r>
            <a:endParaRPr lang="es-ES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49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81" y="1532297"/>
            <a:ext cx="5889372" cy="4383991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Recepción de mercancía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318696" y="5930547"/>
            <a:ext cx="294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Recepción de material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691341" y="137691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6612250" y="502114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845126" y="3444102"/>
            <a:ext cx="281157" cy="2811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>
            <a:off x="678133" y="312558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pic>
        <p:nvPicPr>
          <p:cNvPr id="11" name="41 Imagen"/>
          <p:cNvPicPr/>
          <p:nvPr/>
        </p:nvPicPr>
        <p:blipFill>
          <a:blip r:embed="rId3" cstate="print"/>
          <a:stretch/>
        </p:blipFill>
        <p:spPr>
          <a:xfrm>
            <a:off x="9078513" y="2461033"/>
            <a:ext cx="1523880" cy="2393280"/>
          </a:xfrm>
          <a:prstGeom prst="rect">
            <a:avLst/>
          </a:prstGeom>
          <a:ln>
            <a:noFill/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cxnSp>
        <p:nvCxnSpPr>
          <p:cNvPr id="14" name="Conector recto de flecha 13"/>
          <p:cNvCxnSpPr/>
          <p:nvPr/>
        </p:nvCxnSpPr>
        <p:spPr>
          <a:xfrm>
            <a:off x="6971608" y="3525753"/>
            <a:ext cx="11720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9042121" y="23613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8228715" y="4811234"/>
            <a:ext cx="3223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Impresión de etiqueta de producto CDB (artículo + lote)</a:t>
            </a:r>
            <a:endParaRPr lang="es-ES" dirty="0"/>
          </a:p>
        </p:txBody>
      </p:sp>
      <p:sp>
        <p:nvSpPr>
          <p:cNvPr id="17" name="Rectángulo redondeado 16"/>
          <p:cNvSpPr/>
          <p:nvPr/>
        </p:nvSpPr>
        <p:spPr>
          <a:xfrm>
            <a:off x="5711508" y="5328719"/>
            <a:ext cx="946986" cy="54838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2000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335" y="1731559"/>
            <a:ext cx="5212934" cy="388045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6" y="1761152"/>
            <a:ext cx="5175787" cy="3852805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Paradas en producción</a:t>
            </a:r>
            <a:endParaRPr lang="es-ES" dirty="0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5712394" y="3657737"/>
            <a:ext cx="5387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redondeado 8"/>
          <p:cNvSpPr/>
          <p:nvPr/>
        </p:nvSpPr>
        <p:spPr>
          <a:xfrm>
            <a:off x="1955127" y="2883795"/>
            <a:ext cx="663382" cy="524423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263669" y="160787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1" name="Elipse 10"/>
          <p:cNvSpPr/>
          <p:nvPr/>
        </p:nvSpPr>
        <p:spPr>
          <a:xfrm>
            <a:off x="2604371" y="263798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2" name="Elipse 11"/>
          <p:cNvSpPr/>
          <p:nvPr/>
        </p:nvSpPr>
        <p:spPr>
          <a:xfrm>
            <a:off x="6222897" y="159236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3" name="Elipse 12"/>
          <p:cNvSpPr/>
          <p:nvPr/>
        </p:nvSpPr>
        <p:spPr>
          <a:xfrm>
            <a:off x="11446624" y="365773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7440803" y="3856459"/>
            <a:ext cx="4005821" cy="1222617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560753" y="5627020"/>
            <a:ext cx="2931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Escoger motivo de incidencia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7440804" y="5627020"/>
            <a:ext cx="309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Justificar motivo de incidencia</a:t>
            </a:r>
            <a:endParaRPr lang="es-ES" dirty="0"/>
          </a:p>
        </p:txBody>
      </p:sp>
      <p:sp>
        <p:nvSpPr>
          <p:cNvPr id="17" name="Rectángulo redondeado 16"/>
          <p:cNvSpPr/>
          <p:nvPr/>
        </p:nvSpPr>
        <p:spPr>
          <a:xfrm>
            <a:off x="9779451" y="5079076"/>
            <a:ext cx="844214" cy="519877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Elipse 17"/>
          <p:cNvSpPr/>
          <p:nvPr/>
        </p:nvSpPr>
        <p:spPr>
          <a:xfrm>
            <a:off x="10623665" y="552890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4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Paradas en producción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845127" y="271259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202576" y="2681718"/>
            <a:ext cx="17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Eliminar parada</a:t>
            </a:r>
            <a:endParaRPr lang="es-ES" dirty="0"/>
          </a:p>
        </p:txBody>
      </p:sp>
      <p:grpSp>
        <p:nvGrpSpPr>
          <p:cNvPr id="6" name="Grupo 5"/>
          <p:cNvGrpSpPr/>
          <p:nvPr/>
        </p:nvGrpSpPr>
        <p:grpSpPr>
          <a:xfrm>
            <a:off x="3139923" y="2038938"/>
            <a:ext cx="1224000" cy="988200"/>
            <a:chOff x="3960000" y="1351800"/>
            <a:chExt cx="1224000" cy="988200"/>
          </a:xfrm>
        </p:grpSpPr>
        <p:pic>
          <p:nvPicPr>
            <p:cNvPr id="7" name="177 Imagen"/>
            <p:cNvPicPr/>
            <p:nvPr/>
          </p:nvPicPr>
          <p:blipFill>
            <a:blip r:embed="rId2" cstate="print"/>
            <a:stretch/>
          </p:blipFill>
          <p:spPr>
            <a:xfrm>
              <a:off x="3960000" y="164916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178 Imagen"/>
            <p:cNvPicPr/>
            <p:nvPr/>
          </p:nvPicPr>
          <p:blipFill>
            <a:blip r:embed="rId3" cstate="print"/>
            <a:stretch/>
          </p:blipFill>
          <p:spPr>
            <a:xfrm>
              <a:off x="4484160" y="1351800"/>
              <a:ext cx="699840" cy="699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" name="Elipse 8"/>
          <p:cNvSpPr/>
          <p:nvPr/>
        </p:nvSpPr>
        <p:spPr>
          <a:xfrm>
            <a:off x="845127" y="476601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202577" y="4735130"/>
            <a:ext cx="232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Realizar piezas buenas</a:t>
            </a:r>
            <a:endParaRPr lang="es-ES" dirty="0"/>
          </a:p>
        </p:txBody>
      </p:sp>
      <p:grpSp>
        <p:nvGrpSpPr>
          <p:cNvPr id="14" name="Grupo 13"/>
          <p:cNvGrpSpPr/>
          <p:nvPr/>
        </p:nvGrpSpPr>
        <p:grpSpPr>
          <a:xfrm>
            <a:off x="3751923" y="4021662"/>
            <a:ext cx="1224000" cy="1051920"/>
            <a:chOff x="8396400" y="2052480"/>
            <a:chExt cx="1224000" cy="1051920"/>
          </a:xfrm>
        </p:grpSpPr>
        <p:pic>
          <p:nvPicPr>
            <p:cNvPr id="15" name="165 Imagen"/>
            <p:cNvPicPr/>
            <p:nvPr/>
          </p:nvPicPr>
          <p:blipFill>
            <a:blip r:embed="rId2" cstate="print"/>
            <a:stretch/>
          </p:blipFill>
          <p:spPr>
            <a:xfrm>
              <a:off x="8396400" y="241356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166 Imagen"/>
            <p:cNvPicPr/>
            <p:nvPr/>
          </p:nvPicPr>
          <p:blipFill>
            <a:blip r:embed="rId4" cstate="print"/>
            <a:stretch/>
          </p:blipFill>
          <p:spPr>
            <a:xfrm>
              <a:off x="8784480" y="2052480"/>
              <a:ext cx="835920" cy="8359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6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20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Baja productividad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845127" y="219721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202576" y="2166329"/>
            <a:ext cx="409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Monitorizar alarma de baja productividad</a:t>
            </a:r>
            <a:endParaRPr lang="es-ES" dirty="0"/>
          </a:p>
        </p:txBody>
      </p:sp>
      <p:grpSp>
        <p:nvGrpSpPr>
          <p:cNvPr id="6" name="Grupo 5"/>
          <p:cNvGrpSpPr/>
          <p:nvPr/>
        </p:nvGrpSpPr>
        <p:grpSpPr>
          <a:xfrm>
            <a:off x="5804835" y="1403950"/>
            <a:ext cx="2314440" cy="1586520"/>
            <a:chOff x="7806617" y="1324482"/>
            <a:chExt cx="2314440" cy="1586520"/>
          </a:xfrm>
        </p:grpSpPr>
        <p:pic>
          <p:nvPicPr>
            <p:cNvPr id="7" name="153 Imagen"/>
            <p:cNvPicPr/>
            <p:nvPr/>
          </p:nvPicPr>
          <p:blipFill>
            <a:blip r:embed="rId2" cstate="print"/>
            <a:stretch/>
          </p:blipFill>
          <p:spPr>
            <a:xfrm>
              <a:off x="7806617" y="1324482"/>
              <a:ext cx="2314440" cy="158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154 Imagen"/>
            <p:cNvPicPr/>
            <p:nvPr/>
          </p:nvPicPr>
          <p:blipFill>
            <a:blip r:embed="rId3" cstate="print"/>
            <a:stretch/>
          </p:blipFill>
          <p:spPr>
            <a:xfrm>
              <a:off x="8396495" y="1612482"/>
              <a:ext cx="942840" cy="942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Elipse 9"/>
          <p:cNvSpPr/>
          <p:nvPr/>
        </p:nvSpPr>
        <p:spPr>
          <a:xfrm>
            <a:off x="845127" y="396227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202576" y="3931398"/>
            <a:ext cx="363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Realizar piezas buenas rápidamente</a:t>
            </a:r>
            <a:endParaRPr lang="es-ES" dirty="0"/>
          </a:p>
        </p:txBody>
      </p:sp>
      <p:grpSp>
        <p:nvGrpSpPr>
          <p:cNvPr id="12" name="Grupo 11"/>
          <p:cNvGrpSpPr/>
          <p:nvPr/>
        </p:nvGrpSpPr>
        <p:grpSpPr>
          <a:xfrm>
            <a:off x="4948956" y="3248810"/>
            <a:ext cx="1224000" cy="1051920"/>
            <a:chOff x="8396400" y="2052480"/>
            <a:chExt cx="1224000" cy="1051920"/>
          </a:xfrm>
        </p:grpSpPr>
        <p:pic>
          <p:nvPicPr>
            <p:cNvPr id="13" name="165 Imagen"/>
            <p:cNvPicPr/>
            <p:nvPr/>
          </p:nvPicPr>
          <p:blipFill>
            <a:blip r:embed="rId4" cstate="print"/>
            <a:stretch/>
          </p:blipFill>
          <p:spPr>
            <a:xfrm>
              <a:off x="8396400" y="241356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166 Imagen"/>
            <p:cNvPicPr/>
            <p:nvPr/>
          </p:nvPicPr>
          <p:blipFill>
            <a:blip r:embed="rId5" cstate="print"/>
            <a:stretch/>
          </p:blipFill>
          <p:spPr>
            <a:xfrm>
              <a:off x="8784480" y="2052480"/>
              <a:ext cx="835920" cy="8359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" name="Elipse 14"/>
          <p:cNvSpPr/>
          <p:nvPr/>
        </p:nvSpPr>
        <p:spPr>
          <a:xfrm>
            <a:off x="845127" y="572734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202575" y="5563090"/>
            <a:ext cx="4225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Monitorizar como se elimina la alarma de baja productividad</a:t>
            </a:r>
            <a:endParaRPr lang="es-ES" dirty="0"/>
          </a:p>
        </p:txBody>
      </p:sp>
      <p:pic>
        <p:nvPicPr>
          <p:cNvPr id="18" name="153 Imagen"/>
          <p:cNvPicPr/>
          <p:nvPr/>
        </p:nvPicPr>
        <p:blipFill>
          <a:blip r:embed="rId2" cstate="print"/>
          <a:stretch/>
        </p:blipFill>
        <p:spPr>
          <a:xfrm>
            <a:off x="5804835" y="4748927"/>
            <a:ext cx="2314440" cy="1586520"/>
          </a:xfrm>
          <a:prstGeom prst="rect">
            <a:avLst/>
          </a:prstGeom>
          <a:ln>
            <a:noFill/>
          </a:ln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7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56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123" y="2577208"/>
            <a:ext cx="5529101" cy="4136111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Defectivo en la producción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841560" y="187323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199009" y="1842349"/>
            <a:ext cx="231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Realizar piezas malas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4660338" y="243712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023257" y="4478133"/>
            <a:ext cx="366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Vista general de estado de máquinas</a:t>
            </a:r>
            <a:endParaRPr lang="es-ES" dirty="0"/>
          </a:p>
        </p:txBody>
      </p:sp>
      <p:sp>
        <p:nvSpPr>
          <p:cNvPr id="13" name="Elipse 12"/>
          <p:cNvSpPr/>
          <p:nvPr/>
        </p:nvSpPr>
        <p:spPr>
          <a:xfrm>
            <a:off x="9393582" y="513166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4" name="Elipse 13"/>
          <p:cNvSpPr/>
          <p:nvPr/>
        </p:nvSpPr>
        <p:spPr>
          <a:xfrm>
            <a:off x="8961133" y="5295587"/>
            <a:ext cx="432450" cy="4324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6" name="Grupo 15"/>
          <p:cNvGrpSpPr/>
          <p:nvPr/>
        </p:nvGrpSpPr>
        <p:grpSpPr>
          <a:xfrm>
            <a:off x="3548310" y="1428864"/>
            <a:ext cx="1152360" cy="846720"/>
            <a:chOff x="3750480" y="2268000"/>
            <a:chExt cx="1152360" cy="846720"/>
          </a:xfrm>
        </p:grpSpPr>
        <p:pic>
          <p:nvPicPr>
            <p:cNvPr id="17" name="208 Imagen"/>
            <p:cNvPicPr/>
            <p:nvPr/>
          </p:nvPicPr>
          <p:blipFill>
            <a:blip r:embed="rId3" cstate="print"/>
            <a:stretch/>
          </p:blipFill>
          <p:spPr>
            <a:xfrm>
              <a:off x="3750480" y="242388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209 Imagen"/>
            <p:cNvPicPr/>
            <p:nvPr/>
          </p:nvPicPr>
          <p:blipFill>
            <a:blip r:embed="rId4" cstate="print"/>
            <a:stretch/>
          </p:blipFill>
          <p:spPr>
            <a:xfrm>
              <a:off x="4244040" y="2268000"/>
              <a:ext cx="658800" cy="658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6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850" y="3561660"/>
            <a:ext cx="560333" cy="214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75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789" y="1350751"/>
            <a:ext cx="6237490" cy="466603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26" y="2102208"/>
            <a:ext cx="4300780" cy="3217250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Defectivo en la producción</a:t>
            </a:r>
            <a:endParaRPr lang="es-ES" dirty="0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4856183" y="3782428"/>
            <a:ext cx="5387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286611" y="196148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8" name="Elipse 7"/>
          <p:cNvSpPr/>
          <p:nvPr/>
        </p:nvSpPr>
        <p:spPr>
          <a:xfrm>
            <a:off x="153857" y="289164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1" name="Elipse 10"/>
          <p:cNvSpPr/>
          <p:nvPr/>
        </p:nvSpPr>
        <p:spPr>
          <a:xfrm>
            <a:off x="5363004" y="123571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2" name="Elipse 11"/>
          <p:cNvSpPr/>
          <p:nvPr/>
        </p:nvSpPr>
        <p:spPr>
          <a:xfrm>
            <a:off x="473648" y="3105758"/>
            <a:ext cx="177770" cy="1777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>
            <a:off x="7139405" y="397455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  <p:sp>
        <p:nvSpPr>
          <p:cNvPr id="14" name="Rectángulo redondeado 13"/>
          <p:cNvSpPr/>
          <p:nvPr/>
        </p:nvSpPr>
        <p:spPr>
          <a:xfrm>
            <a:off x="1206981" y="4883039"/>
            <a:ext cx="671695" cy="37060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Elipse 14"/>
          <p:cNvSpPr/>
          <p:nvPr/>
        </p:nvSpPr>
        <p:spPr>
          <a:xfrm>
            <a:off x="9333632" y="509328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551044" y="5284367"/>
            <a:ext cx="206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Listado de rechazos</a:t>
            </a:r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7190497" y="6023350"/>
            <a:ext cx="289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Escoger motivo de rechazo</a:t>
            </a:r>
            <a:endParaRPr lang="es-ES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9607951" y="5404810"/>
            <a:ext cx="986651" cy="563728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Rectángulo redondeado 20"/>
          <p:cNvSpPr/>
          <p:nvPr/>
        </p:nvSpPr>
        <p:spPr>
          <a:xfrm>
            <a:off x="7399962" y="3459918"/>
            <a:ext cx="738198" cy="546817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98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738" y="1480937"/>
            <a:ext cx="6195917" cy="4634930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Defectivo en la producción</a:t>
            </a:r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2470175" y="132715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3936326" y="3716723"/>
            <a:ext cx="1167689" cy="198709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Elipse 12"/>
          <p:cNvSpPr/>
          <p:nvPr/>
        </p:nvSpPr>
        <p:spPr>
          <a:xfrm>
            <a:off x="5104015" y="385316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4" name="Rectángulo redondeado 13"/>
          <p:cNvSpPr/>
          <p:nvPr/>
        </p:nvSpPr>
        <p:spPr>
          <a:xfrm>
            <a:off x="6324850" y="2244516"/>
            <a:ext cx="2253884" cy="3241883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Elipse 14"/>
          <p:cNvSpPr/>
          <p:nvPr/>
        </p:nvSpPr>
        <p:spPr>
          <a:xfrm>
            <a:off x="6049828" y="201352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4176104" y="6142447"/>
            <a:ext cx="309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Introducir cantidad rechazada</a:t>
            </a:r>
            <a:endParaRPr lang="es-ES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97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149" y="1402560"/>
            <a:ext cx="6202395" cy="463977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54" y="2078433"/>
            <a:ext cx="4350926" cy="3254763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Defectivo en la producción</a:t>
            </a:r>
            <a:endParaRPr lang="es-ES" dirty="0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4856182" y="3790740"/>
            <a:ext cx="5387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286611" y="196148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5363004" y="123571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1331670" y="3907199"/>
            <a:ext cx="3277413" cy="498546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Elipse 10"/>
          <p:cNvSpPr/>
          <p:nvPr/>
        </p:nvSpPr>
        <p:spPr>
          <a:xfrm>
            <a:off x="1024099" y="425195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3271308" y="4888817"/>
            <a:ext cx="693863" cy="381452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Elipse 12"/>
          <p:cNvSpPr/>
          <p:nvPr/>
        </p:nvSpPr>
        <p:spPr>
          <a:xfrm>
            <a:off x="3026362" y="522097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8" name="Rectángulo redondeado 17"/>
          <p:cNvSpPr/>
          <p:nvPr/>
        </p:nvSpPr>
        <p:spPr>
          <a:xfrm>
            <a:off x="5601642" y="2888220"/>
            <a:ext cx="5928111" cy="179176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Elipse 18"/>
          <p:cNvSpPr/>
          <p:nvPr/>
        </p:nvSpPr>
        <p:spPr>
          <a:xfrm>
            <a:off x="11510543" y="298995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950766" y="5500024"/>
            <a:ext cx="309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Justificar motivo de rechazo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7061754" y="6029272"/>
            <a:ext cx="309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Rechazo justificado</a:t>
            </a:r>
            <a:endParaRPr lang="es-ES"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4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Señales de velocidad y temperatura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845127" y="280284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202576" y="2771968"/>
            <a:ext cx="2696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Activar señal de velocidad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845127" y="495861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202577" y="4927737"/>
            <a:ext cx="295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Activar señal de temperatura</a:t>
            </a:r>
            <a:endParaRPr lang="es-ES" dirty="0"/>
          </a:p>
        </p:txBody>
      </p:sp>
      <p:grpSp>
        <p:nvGrpSpPr>
          <p:cNvPr id="17" name="Grupo 16"/>
          <p:cNvGrpSpPr/>
          <p:nvPr/>
        </p:nvGrpSpPr>
        <p:grpSpPr>
          <a:xfrm>
            <a:off x="4525003" y="2205300"/>
            <a:ext cx="1152000" cy="936000"/>
            <a:chOff x="4392000" y="2556000"/>
            <a:chExt cx="1152000" cy="936000"/>
          </a:xfrm>
        </p:grpSpPr>
        <p:pic>
          <p:nvPicPr>
            <p:cNvPr id="19" name="222 Imagen"/>
            <p:cNvPicPr/>
            <p:nvPr/>
          </p:nvPicPr>
          <p:blipFill>
            <a:blip r:embed="rId2" cstate="print"/>
            <a:stretch/>
          </p:blipFill>
          <p:spPr>
            <a:xfrm>
              <a:off x="4392000" y="280116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223 Imagen"/>
            <p:cNvPicPr/>
            <p:nvPr/>
          </p:nvPicPr>
          <p:blipFill>
            <a:blip r:embed="rId3" cstate="print"/>
            <a:srcRect r="32495"/>
            <a:stretch/>
          </p:blipFill>
          <p:spPr>
            <a:xfrm>
              <a:off x="4896000" y="2556000"/>
              <a:ext cx="648000" cy="651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" name="Grupo 22"/>
          <p:cNvGrpSpPr/>
          <p:nvPr/>
        </p:nvGrpSpPr>
        <p:grpSpPr>
          <a:xfrm>
            <a:off x="4525003" y="4402189"/>
            <a:ext cx="1152000" cy="864000"/>
            <a:chOff x="4525003" y="4120102"/>
            <a:chExt cx="1152000" cy="864000"/>
          </a:xfrm>
        </p:grpSpPr>
        <p:pic>
          <p:nvPicPr>
            <p:cNvPr id="21" name="226 Imagen"/>
            <p:cNvPicPr/>
            <p:nvPr/>
          </p:nvPicPr>
          <p:blipFill>
            <a:blip r:embed="rId2" cstate="print"/>
            <a:stretch/>
          </p:blipFill>
          <p:spPr>
            <a:xfrm>
              <a:off x="4525003" y="4293262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227 Imagen"/>
            <p:cNvPicPr/>
            <p:nvPr/>
          </p:nvPicPr>
          <p:blipFill>
            <a:blip r:embed="rId4" cstate="print"/>
            <a:stretch/>
          </p:blipFill>
          <p:spPr>
            <a:xfrm>
              <a:off x="4899043" y="4120102"/>
              <a:ext cx="777960" cy="648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4" name="Imagen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 rotWithShape="1">
          <a:blip r:embed="rId6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56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Señales de velocidad y temperatura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1460267" y="219721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817716" y="2166329"/>
            <a:ext cx="409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Monitorizar señal de velocidad en gráfica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5092417" y="396227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5" name="Elipse 14"/>
          <p:cNvSpPr/>
          <p:nvPr/>
        </p:nvSpPr>
        <p:spPr>
          <a:xfrm>
            <a:off x="1460267" y="572734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399988" y="3931398"/>
            <a:ext cx="440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Monitorizar señal de temperatura en gráfica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1767838" y="5696467"/>
            <a:ext cx="378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Visualizar gráficas respecto a objetivo</a:t>
            </a:r>
            <a:endParaRPr lang="es-ES" dirty="0"/>
          </a:p>
        </p:txBody>
      </p:sp>
      <p:grpSp>
        <p:nvGrpSpPr>
          <p:cNvPr id="25" name="Grupo 24"/>
          <p:cNvGrpSpPr/>
          <p:nvPr/>
        </p:nvGrpSpPr>
        <p:grpSpPr>
          <a:xfrm>
            <a:off x="6222948" y="1500539"/>
            <a:ext cx="2314440" cy="1586520"/>
            <a:chOff x="6031757" y="1425269"/>
            <a:chExt cx="2314440" cy="1586520"/>
          </a:xfrm>
        </p:grpSpPr>
        <p:pic>
          <p:nvPicPr>
            <p:cNvPr id="21" name="231 Imagen"/>
            <p:cNvPicPr/>
            <p:nvPr/>
          </p:nvPicPr>
          <p:blipFill>
            <a:blip r:embed="rId2" cstate="print"/>
            <a:stretch/>
          </p:blipFill>
          <p:spPr>
            <a:xfrm>
              <a:off x="6031757" y="1425269"/>
              <a:ext cx="2314440" cy="158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232 Imagen"/>
            <p:cNvPicPr/>
            <p:nvPr/>
          </p:nvPicPr>
          <p:blipFill>
            <a:blip r:embed="rId3" cstate="print"/>
            <a:stretch/>
          </p:blipFill>
          <p:spPr>
            <a:xfrm>
              <a:off x="6731957" y="1647389"/>
              <a:ext cx="775800" cy="1037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7" name="Grupo 16"/>
          <p:cNvGrpSpPr/>
          <p:nvPr/>
        </p:nvGrpSpPr>
        <p:grpSpPr>
          <a:xfrm>
            <a:off x="2663050" y="3169019"/>
            <a:ext cx="2314440" cy="1586520"/>
            <a:chOff x="1482644" y="3138138"/>
            <a:chExt cx="2314440" cy="1586520"/>
          </a:xfrm>
        </p:grpSpPr>
        <p:pic>
          <p:nvPicPr>
            <p:cNvPr id="23" name="233 Imagen"/>
            <p:cNvPicPr/>
            <p:nvPr/>
          </p:nvPicPr>
          <p:blipFill>
            <a:blip r:embed="rId2" cstate="print"/>
            <a:stretch/>
          </p:blipFill>
          <p:spPr>
            <a:xfrm>
              <a:off x="1482644" y="3138138"/>
              <a:ext cx="2314440" cy="158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234 Imagen"/>
            <p:cNvPicPr/>
            <p:nvPr/>
          </p:nvPicPr>
          <p:blipFill>
            <a:blip r:embed="rId4" cstate="print"/>
            <a:stretch/>
          </p:blipFill>
          <p:spPr>
            <a:xfrm>
              <a:off x="2213084" y="3356658"/>
              <a:ext cx="792000" cy="1046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8" name="Grupo 27"/>
          <p:cNvGrpSpPr/>
          <p:nvPr/>
        </p:nvGrpSpPr>
        <p:grpSpPr>
          <a:xfrm>
            <a:off x="6153828" y="4903207"/>
            <a:ext cx="2314440" cy="1586520"/>
            <a:chOff x="6480000" y="5469480"/>
            <a:chExt cx="2314440" cy="1586520"/>
          </a:xfrm>
        </p:grpSpPr>
        <p:pic>
          <p:nvPicPr>
            <p:cNvPr id="26" name="239 Imagen"/>
            <p:cNvPicPr/>
            <p:nvPr/>
          </p:nvPicPr>
          <p:blipFill>
            <a:blip r:embed="rId2" cstate="print"/>
            <a:stretch/>
          </p:blipFill>
          <p:spPr>
            <a:xfrm>
              <a:off x="6480000" y="5469480"/>
              <a:ext cx="2314440" cy="158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240 Imagen"/>
            <p:cNvPicPr/>
            <p:nvPr/>
          </p:nvPicPr>
          <p:blipFill>
            <a:blip r:embed="rId5" cstate="print"/>
            <a:stretch/>
          </p:blipFill>
          <p:spPr>
            <a:xfrm>
              <a:off x="7214760" y="5688000"/>
              <a:ext cx="705240" cy="1080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9" name="Imagen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7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91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Señales de velocidad y temperatura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845127" y="243708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202576" y="2406207"/>
            <a:ext cx="591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Simular que se supera un objetivo de velocidad/temperatura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845127" y="380394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202576" y="3773059"/>
            <a:ext cx="442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Monitorizar alarmas por rebasar un objetivo</a:t>
            </a:r>
            <a:endParaRPr lang="es-ES" dirty="0"/>
          </a:p>
        </p:txBody>
      </p:sp>
      <p:grpSp>
        <p:nvGrpSpPr>
          <p:cNvPr id="17" name="Grupo 16"/>
          <p:cNvGrpSpPr/>
          <p:nvPr/>
        </p:nvGrpSpPr>
        <p:grpSpPr>
          <a:xfrm>
            <a:off x="7334704" y="1839539"/>
            <a:ext cx="1152000" cy="936000"/>
            <a:chOff x="4392000" y="2556000"/>
            <a:chExt cx="1152000" cy="936000"/>
          </a:xfrm>
        </p:grpSpPr>
        <p:pic>
          <p:nvPicPr>
            <p:cNvPr id="19" name="222 Imagen"/>
            <p:cNvPicPr/>
            <p:nvPr/>
          </p:nvPicPr>
          <p:blipFill>
            <a:blip r:embed="rId2" cstate="print"/>
            <a:stretch/>
          </p:blipFill>
          <p:spPr>
            <a:xfrm>
              <a:off x="4392000" y="280116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223 Imagen"/>
            <p:cNvPicPr/>
            <p:nvPr/>
          </p:nvPicPr>
          <p:blipFill>
            <a:blip r:embed="rId3" cstate="print"/>
            <a:srcRect r="32495"/>
            <a:stretch/>
          </p:blipFill>
          <p:spPr>
            <a:xfrm>
              <a:off x="4896000" y="2556000"/>
              <a:ext cx="648000" cy="651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4" name="Grupo 13"/>
          <p:cNvGrpSpPr/>
          <p:nvPr/>
        </p:nvGrpSpPr>
        <p:grpSpPr>
          <a:xfrm>
            <a:off x="1274399" y="4769830"/>
            <a:ext cx="2314440" cy="1586520"/>
            <a:chOff x="7806617" y="1324482"/>
            <a:chExt cx="2314440" cy="1586520"/>
          </a:xfrm>
        </p:grpSpPr>
        <p:pic>
          <p:nvPicPr>
            <p:cNvPr id="15" name="153 Imagen"/>
            <p:cNvPicPr/>
            <p:nvPr/>
          </p:nvPicPr>
          <p:blipFill>
            <a:blip r:embed="rId4" cstate="print"/>
            <a:stretch/>
          </p:blipFill>
          <p:spPr>
            <a:xfrm>
              <a:off x="7806617" y="1324482"/>
              <a:ext cx="2314440" cy="158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154 Imagen"/>
            <p:cNvPicPr/>
            <p:nvPr/>
          </p:nvPicPr>
          <p:blipFill>
            <a:blip r:embed="rId5" cstate="print"/>
            <a:stretch/>
          </p:blipFill>
          <p:spPr>
            <a:xfrm>
              <a:off x="8396495" y="1612482"/>
              <a:ext cx="942840" cy="942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" name="Grupo 5"/>
          <p:cNvGrpSpPr/>
          <p:nvPr/>
        </p:nvGrpSpPr>
        <p:grpSpPr>
          <a:xfrm>
            <a:off x="4604143" y="4670075"/>
            <a:ext cx="2998080" cy="1868760"/>
            <a:chOff x="4604143" y="4670075"/>
            <a:chExt cx="2998080" cy="1868760"/>
          </a:xfrm>
        </p:grpSpPr>
        <p:pic>
          <p:nvPicPr>
            <p:cNvPr id="18" name="250 Imagen"/>
            <p:cNvPicPr/>
            <p:nvPr/>
          </p:nvPicPr>
          <p:blipFill>
            <a:blip r:embed="rId6" cstate="print"/>
            <a:stretch/>
          </p:blipFill>
          <p:spPr>
            <a:xfrm>
              <a:off x="4604143" y="4670075"/>
              <a:ext cx="2998080" cy="1868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251 Imagen"/>
            <p:cNvPicPr/>
            <p:nvPr/>
          </p:nvPicPr>
          <p:blipFill>
            <a:blip r:embed="rId5" cstate="print"/>
            <a:stretch/>
          </p:blipFill>
          <p:spPr>
            <a:xfrm>
              <a:off x="5515204" y="4861731"/>
              <a:ext cx="868970" cy="86897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" name="Grupo 6"/>
          <p:cNvGrpSpPr/>
          <p:nvPr/>
        </p:nvGrpSpPr>
        <p:grpSpPr>
          <a:xfrm>
            <a:off x="8809593" y="4753458"/>
            <a:ext cx="1292040" cy="1656000"/>
            <a:chOff x="8809593" y="4753458"/>
            <a:chExt cx="1292040" cy="1656000"/>
          </a:xfrm>
        </p:grpSpPr>
        <p:pic>
          <p:nvPicPr>
            <p:cNvPr id="25" name="252 Imagen"/>
            <p:cNvPicPr/>
            <p:nvPr/>
          </p:nvPicPr>
          <p:blipFill>
            <a:blip r:embed="rId7" cstate="print"/>
            <a:srcRect l="24962" t="9489" r="27956"/>
            <a:stretch/>
          </p:blipFill>
          <p:spPr>
            <a:xfrm>
              <a:off x="8809593" y="4753458"/>
              <a:ext cx="1292040" cy="1656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253 Imagen"/>
            <p:cNvPicPr/>
            <p:nvPr/>
          </p:nvPicPr>
          <p:blipFill>
            <a:blip r:embed="rId5" cstate="print"/>
            <a:stretch/>
          </p:blipFill>
          <p:spPr>
            <a:xfrm>
              <a:off x="9169593" y="5221458"/>
              <a:ext cx="648000" cy="648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7" name="Imagen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9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34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316" y="1704385"/>
            <a:ext cx="5472274" cy="4073508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Recepción de mercancía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985235" y="5787990"/>
            <a:ext cx="378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Detalle de </a:t>
            </a:r>
            <a:r>
              <a:rPr lang="es-ES" dirty="0" err="1" smtClean="0"/>
              <a:t>palets</a:t>
            </a:r>
            <a:r>
              <a:rPr lang="es-ES" dirty="0" smtClean="0"/>
              <a:t> </a:t>
            </a:r>
            <a:r>
              <a:rPr lang="es-ES" dirty="0" err="1" smtClean="0"/>
              <a:t>recepcionados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2968785" y="154767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3076852" y="3549837"/>
            <a:ext cx="281157" cy="2811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2828044" y="327860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68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62" y="1498620"/>
            <a:ext cx="8780516" cy="4756113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Planes de control asociados a producto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1230176" y="136625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333050" y="6267796"/>
            <a:ext cx="488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Visualizar plan de control asociado a un producto</a:t>
            </a:r>
            <a:endParaRPr lang="es-ES" dirty="0"/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sp>
        <p:nvSpPr>
          <p:cNvPr id="31" name="Rectángulo redondeado 30"/>
          <p:cNvSpPr/>
          <p:nvPr/>
        </p:nvSpPr>
        <p:spPr>
          <a:xfrm>
            <a:off x="2682593" y="2454350"/>
            <a:ext cx="1423894" cy="164159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4042649" y="214677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7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61" y="1516432"/>
            <a:ext cx="8780517" cy="4756114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Planes de control asociados a producto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1230176" y="136625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333049" y="6259483"/>
            <a:ext cx="488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Procesos de plan de control de producto</a:t>
            </a:r>
            <a:endParaRPr lang="es-ES" dirty="0"/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sp>
        <p:nvSpPr>
          <p:cNvPr id="31" name="Rectángulo redondeado 30"/>
          <p:cNvSpPr/>
          <p:nvPr/>
        </p:nvSpPr>
        <p:spPr>
          <a:xfrm>
            <a:off x="2682593" y="2454350"/>
            <a:ext cx="1423894" cy="164159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4042649" y="214677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314148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34" y="1477244"/>
            <a:ext cx="8780518" cy="4756113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Planes de control asociados a producto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1230176" y="136625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sp>
        <p:nvSpPr>
          <p:cNvPr id="31" name="Rectángulo redondeado 30"/>
          <p:cNvSpPr/>
          <p:nvPr/>
        </p:nvSpPr>
        <p:spPr>
          <a:xfrm>
            <a:off x="2682593" y="2454350"/>
            <a:ext cx="1423894" cy="164159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4042649" y="214677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3333049" y="6259483"/>
            <a:ext cx="488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Características del plan de control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5793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72" y="1485873"/>
            <a:ext cx="8812819" cy="4773610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Planes de control asociados a producto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1230176" y="136625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sp>
        <p:nvSpPr>
          <p:cNvPr id="31" name="Rectángulo redondeado 30"/>
          <p:cNvSpPr/>
          <p:nvPr/>
        </p:nvSpPr>
        <p:spPr>
          <a:xfrm>
            <a:off x="2724158" y="2454350"/>
            <a:ext cx="1423894" cy="164159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4084214" y="214677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3333049" y="6259483"/>
            <a:ext cx="488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Frecuencia del plan de control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6322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273" y="1730033"/>
            <a:ext cx="5981575" cy="447600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94" y="2174008"/>
            <a:ext cx="4771699" cy="3588058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Planes de control asociados a producto (automático)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138108" y="202022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663516" y="5762066"/>
            <a:ext cx="4028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Alerta de pauta de control en la vista general de máquinas</a:t>
            </a:r>
            <a:endParaRPr lang="es-ES" dirty="0"/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3428202" y="225090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pic>
        <p:nvPicPr>
          <p:cNvPr id="32" name="176 Imagen"/>
          <p:cNvPicPr/>
          <p:nvPr/>
        </p:nvPicPr>
        <p:blipFill rotWithShape="1">
          <a:blip r:embed="rId6" cstate="print"/>
          <a:srcRect b="3691"/>
          <a:stretch/>
        </p:blipFill>
        <p:spPr>
          <a:xfrm>
            <a:off x="5101219" y="1142321"/>
            <a:ext cx="279932" cy="1031686"/>
          </a:xfrm>
          <a:prstGeom prst="rect">
            <a:avLst/>
          </a:prstGeom>
          <a:ln>
            <a:noFill/>
          </a:ln>
        </p:spPr>
      </p:pic>
      <p:sp>
        <p:nvSpPr>
          <p:cNvPr id="33" name="Rectángulo redondeado 32"/>
          <p:cNvSpPr/>
          <p:nvPr/>
        </p:nvSpPr>
        <p:spPr>
          <a:xfrm>
            <a:off x="3718695" y="2481578"/>
            <a:ext cx="1344897" cy="175113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Elipse 33"/>
          <p:cNvSpPr/>
          <p:nvPr/>
        </p:nvSpPr>
        <p:spPr>
          <a:xfrm>
            <a:off x="5803487" y="154838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9" name="Elipse 18"/>
          <p:cNvSpPr/>
          <p:nvPr/>
        </p:nvSpPr>
        <p:spPr>
          <a:xfrm>
            <a:off x="5874286" y="250290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20" name="Elipse 19"/>
          <p:cNvSpPr/>
          <p:nvPr/>
        </p:nvSpPr>
        <p:spPr>
          <a:xfrm>
            <a:off x="6138028" y="2749731"/>
            <a:ext cx="237367" cy="23736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6933833" y="6208232"/>
            <a:ext cx="402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Detalle de alarmas de calidad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82939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263" y="2732937"/>
            <a:ext cx="5307776" cy="3970546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Planes de control asociados a producto (manual)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895004" y="193294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252453" y="1902060"/>
            <a:ext cx="262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Simular pauta de control</a:t>
            </a:r>
            <a:endParaRPr lang="es-ES" dirty="0"/>
          </a:p>
        </p:txBody>
      </p:sp>
      <p:grpSp>
        <p:nvGrpSpPr>
          <p:cNvPr id="17" name="Grupo 16"/>
          <p:cNvGrpSpPr/>
          <p:nvPr/>
        </p:nvGrpSpPr>
        <p:grpSpPr>
          <a:xfrm>
            <a:off x="4123484" y="1405672"/>
            <a:ext cx="1080000" cy="834840"/>
            <a:chOff x="3960000" y="3708000"/>
            <a:chExt cx="1080000" cy="834840"/>
          </a:xfrm>
        </p:grpSpPr>
        <p:pic>
          <p:nvPicPr>
            <p:cNvPr id="22" name="265 Imagen"/>
            <p:cNvPicPr/>
            <p:nvPr/>
          </p:nvPicPr>
          <p:blipFill>
            <a:blip r:embed="rId3" cstate="print"/>
            <a:stretch/>
          </p:blipFill>
          <p:spPr>
            <a:xfrm>
              <a:off x="3960000" y="385200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266 Imagen"/>
            <p:cNvPicPr/>
            <p:nvPr/>
          </p:nvPicPr>
          <p:blipFill>
            <a:blip r:embed="rId4" cstate="print"/>
            <a:stretch/>
          </p:blipFill>
          <p:spPr>
            <a:xfrm>
              <a:off x="4408920" y="3708000"/>
              <a:ext cx="631080" cy="631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" name="CuadroTexto 23"/>
          <p:cNvSpPr txBox="1"/>
          <p:nvPr/>
        </p:nvSpPr>
        <p:spPr>
          <a:xfrm>
            <a:off x="1662544" y="4514906"/>
            <a:ext cx="3483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Escoger apartado de calidad en la vista general</a:t>
            </a:r>
            <a:endParaRPr lang="es-ES" dirty="0"/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6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5004714" y="259221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33" name="Rectángulo redondeado 32"/>
          <p:cNvSpPr/>
          <p:nvPr/>
        </p:nvSpPr>
        <p:spPr>
          <a:xfrm>
            <a:off x="7789025" y="2881805"/>
            <a:ext cx="828502" cy="48485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Elipse 33"/>
          <p:cNvSpPr/>
          <p:nvPr/>
        </p:nvSpPr>
        <p:spPr>
          <a:xfrm>
            <a:off x="8550808" y="257423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286" y="3645849"/>
            <a:ext cx="560333" cy="214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08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730" y="1529952"/>
            <a:ext cx="6199706" cy="4643772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Planes de control asociados a producto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2286995" y="138375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767328" y="6184352"/>
            <a:ext cx="3556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Escoger operario y frecuencia de pauta de control</a:t>
            </a:r>
            <a:endParaRPr lang="es-ES" dirty="0"/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3576" y="2468879"/>
            <a:ext cx="3399418" cy="2911879"/>
          </a:xfrm>
          <a:prstGeom prst="rect">
            <a:avLst/>
          </a:prstGeom>
        </p:spPr>
      </p:pic>
      <p:sp>
        <p:nvSpPr>
          <p:cNvPr id="25" name="Elipse 24"/>
          <p:cNvSpPr/>
          <p:nvPr/>
        </p:nvSpPr>
        <p:spPr>
          <a:xfrm>
            <a:off x="3509790" y="231509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27" name="Elipse 26"/>
          <p:cNvSpPr/>
          <p:nvPr/>
        </p:nvSpPr>
        <p:spPr>
          <a:xfrm>
            <a:off x="3459757" y="360207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  <p:sp>
        <p:nvSpPr>
          <p:cNvPr id="28" name="Rectángulo redondeado 27"/>
          <p:cNvSpPr/>
          <p:nvPr/>
        </p:nvSpPr>
        <p:spPr>
          <a:xfrm>
            <a:off x="5405654" y="4796584"/>
            <a:ext cx="779016" cy="48485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Elipse 34"/>
          <p:cNvSpPr/>
          <p:nvPr/>
        </p:nvSpPr>
        <p:spPr>
          <a:xfrm>
            <a:off x="3678443" y="3462752"/>
            <a:ext cx="177770" cy="1777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/>
          <p:cNvSpPr/>
          <p:nvPr/>
        </p:nvSpPr>
        <p:spPr>
          <a:xfrm>
            <a:off x="6162475" y="522697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</a:t>
            </a:r>
          </a:p>
        </p:txBody>
      </p:sp>
      <p:sp>
        <p:nvSpPr>
          <p:cNvPr id="38" name="Rectángulo redondeado 37"/>
          <p:cNvSpPr/>
          <p:nvPr/>
        </p:nvSpPr>
        <p:spPr>
          <a:xfrm>
            <a:off x="3757602" y="2706765"/>
            <a:ext cx="1870113" cy="202689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Elipse 38"/>
          <p:cNvSpPr/>
          <p:nvPr/>
        </p:nvSpPr>
        <p:spPr>
          <a:xfrm>
            <a:off x="5627714" y="245365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55010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405" y="1521724"/>
            <a:ext cx="6255427" cy="47112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8" y="2172062"/>
            <a:ext cx="4713381" cy="3530469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Planes de control asociados a producto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152172" y="201827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884393" y="5702531"/>
            <a:ext cx="355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Introducir valores manualmente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3108955" y="306337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sp>
        <p:nvSpPr>
          <p:cNvPr id="22" name="Rectángulo redondeado 21"/>
          <p:cNvSpPr/>
          <p:nvPr/>
        </p:nvSpPr>
        <p:spPr>
          <a:xfrm>
            <a:off x="3391587" y="3352949"/>
            <a:ext cx="532014" cy="59006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23" name="Conector recto de flecha 22"/>
          <p:cNvCxnSpPr/>
          <p:nvPr/>
        </p:nvCxnSpPr>
        <p:spPr>
          <a:xfrm>
            <a:off x="5103837" y="3782427"/>
            <a:ext cx="5387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5530393" y="128882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27" name="Elipse 26"/>
          <p:cNvSpPr/>
          <p:nvPr/>
        </p:nvSpPr>
        <p:spPr>
          <a:xfrm>
            <a:off x="6907875" y="319916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28" name="Rectángulo redondeado 27"/>
          <p:cNvSpPr/>
          <p:nvPr/>
        </p:nvSpPr>
        <p:spPr>
          <a:xfrm>
            <a:off x="7215446" y="3387577"/>
            <a:ext cx="2116632" cy="912626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CuadroTexto 34"/>
          <p:cNvSpPr txBox="1"/>
          <p:nvPr/>
        </p:nvSpPr>
        <p:spPr>
          <a:xfrm>
            <a:off x="6749047" y="6238638"/>
            <a:ext cx="355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Valor fuera de tolerancias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1966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560" y="1516354"/>
            <a:ext cx="6215547" cy="465563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0" y="2103196"/>
            <a:ext cx="4713381" cy="3530469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Planes de control asociados a producto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126745" y="193634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228838" y="5676207"/>
            <a:ext cx="270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Vista general de calidad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141750" y="549191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5" name="Elipse 14"/>
          <p:cNvSpPr/>
          <p:nvPr/>
        </p:nvSpPr>
        <p:spPr>
          <a:xfrm>
            <a:off x="5458774" y="135448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sp>
        <p:nvSpPr>
          <p:cNvPr id="23" name="Rectángulo redondeado 22"/>
          <p:cNvSpPr/>
          <p:nvPr/>
        </p:nvSpPr>
        <p:spPr>
          <a:xfrm>
            <a:off x="452091" y="5125052"/>
            <a:ext cx="684377" cy="452068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25" name="Conector recto de flecha 24"/>
          <p:cNvCxnSpPr/>
          <p:nvPr/>
        </p:nvCxnSpPr>
        <p:spPr>
          <a:xfrm>
            <a:off x="5044800" y="3873867"/>
            <a:ext cx="5387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CuadroTexto 26"/>
          <p:cNvSpPr txBox="1"/>
          <p:nvPr/>
        </p:nvSpPr>
        <p:spPr>
          <a:xfrm>
            <a:off x="6662933" y="616958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Visualizar las curvas XS-XR-Histograma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84655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607" y="1519515"/>
            <a:ext cx="5993120" cy="4483226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de cestón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412866" y="267103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770315" y="2640155"/>
            <a:ext cx="363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Monitorizar alarma de fin de cestón</a:t>
            </a:r>
            <a:endParaRPr lang="es-ES" dirty="0"/>
          </a:p>
        </p:txBody>
      </p:sp>
      <p:grpSp>
        <p:nvGrpSpPr>
          <p:cNvPr id="6" name="Grupo 5"/>
          <p:cNvGrpSpPr/>
          <p:nvPr/>
        </p:nvGrpSpPr>
        <p:grpSpPr>
          <a:xfrm>
            <a:off x="1399370" y="3659070"/>
            <a:ext cx="2314440" cy="1586520"/>
            <a:chOff x="7806617" y="1324482"/>
            <a:chExt cx="2314440" cy="1586520"/>
          </a:xfrm>
        </p:grpSpPr>
        <p:pic>
          <p:nvPicPr>
            <p:cNvPr id="7" name="153 Imagen"/>
            <p:cNvPicPr/>
            <p:nvPr/>
          </p:nvPicPr>
          <p:blipFill>
            <a:blip r:embed="rId3" cstate="print"/>
            <a:stretch/>
          </p:blipFill>
          <p:spPr>
            <a:xfrm>
              <a:off x="7806617" y="1324482"/>
              <a:ext cx="2314440" cy="158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154 Imagen"/>
            <p:cNvPicPr/>
            <p:nvPr/>
          </p:nvPicPr>
          <p:blipFill>
            <a:blip r:embed="rId4" cstate="print"/>
            <a:stretch/>
          </p:blipFill>
          <p:spPr>
            <a:xfrm>
              <a:off x="8396495" y="1612482"/>
              <a:ext cx="942840" cy="94284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1" name="Conector recto de flecha 10"/>
          <p:cNvCxnSpPr/>
          <p:nvPr/>
        </p:nvCxnSpPr>
        <p:spPr>
          <a:xfrm>
            <a:off x="4531823" y="4314443"/>
            <a:ext cx="622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>
            <a:off x="5213821" y="132714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4" name="Elipse 13"/>
          <p:cNvSpPr/>
          <p:nvPr/>
        </p:nvSpPr>
        <p:spPr>
          <a:xfrm>
            <a:off x="7348450" y="139743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6430144" y="1676634"/>
            <a:ext cx="934932" cy="55949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 redondeado 15"/>
          <p:cNvSpPr/>
          <p:nvPr/>
        </p:nvSpPr>
        <p:spPr>
          <a:xfrm>
            <a:off x="5500607" y="5380429"/>
            <a:ext cx="934932" cy="55949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Elipse 16"/>
          <p:cNvSpPr/>
          <p:nvPr/>
        </p:nvSpPr>
        <p:spPr>
          <a:xfrm>
            <a:off x="5193036" y="585100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6546451" y="5973911"/>
            <a:ext cx="363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Introducir nuevo paquete (cestón)</a:t>
            </a:r>
            <a:endParaRPr lang="es-ES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6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89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39" y="1483720"/>
            <a:ext cx="8517775" cy="4788910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Recepción de mercancía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690254" y="131309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3333403" y="421430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4228910" y="6258903"/>
            <a:ext cx="438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Detalle en oficina de </a:t>
            </a:r>
            <a:r>
              <a:rPr lang="es-ES" dirty="0" err="1" smtClean="0"/>
              <a:t>palets</a:t>
            </a:r>
            <a:r>
              <a:rPr lang="es-ES" dirty="0" smtClean="0"/>
              <a:t> </a:t>
            </a:r>
            <a:r>
              <a:rPr lang="es-ES" dirty="0" err="1" smtClean="0"/>
              <a:t>recepcionados</a:t>
            </a:r>
            <a:endParaRPr lang="es-ES" dirty="0"/>
          </a:p>
        </p:txBody>
      </p:sp>
      <p:sp>
        <p:nvSpPr>
          <p:cNvPr id="10" name="Rectángulo redondeado 9"/>
          <p:cNvSpPr/>
          <p:nvPr/>
        </p:nvSpPr>
        <p:spPr>
          <a:xfrm>
            <a:off x="3640974" y="4444979"/>
            <a:ext cx="6608618" cy="1290804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075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274" y="1496289"/>
            <a:ext cx="6296626" cy="471026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de cestón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2647426" y="131384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2580566" y="315107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7" name="Elipse 6"/>
          <p:cNvSpPr/>
          <p:nvPr/>
        </p:nvSpPr>
        <p:spPr>
          <a:xfrm>
            <a:off x="2854968" y="2971620"/>
            <a:ext cx="266561" cy="26656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redondeado 7"/>
          <p:cNvSpPr/>
          <p:nvPr/>
        </p:nvSpPr>
        <p:spPr>
          <a:xfrm>
            <a:off x="2919143" y="5559767"/>
            <a:ext cx="979525" cy="575026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2580566" y="533607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4406516" y="6206556"/>
            <a:ext cx="306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Detalle de paquete fabricado</a:t>
            </a:r>
            <a:endParaRPr lang="es-ES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168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04" y="1544222"/>
            <a:ext cx="6341295" cy="4743682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de cestón</a:t>
            </a:r>
            <a:endParaRPr lang="es-ES" dirty="0"/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7296598" y="3873869"/>
            <a:ext cx="8665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>
            <a:off x="341515" y="139043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4694253" y="5630013"/>
            <a:ext cx="991651" cy="59427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Elipse 14"/>
          <p:cNvSpPr/>
          <p:nvPr/>
        </p:nvSpPr>
        <p:spPr>
          <a:xfrm>
            <a:off x="630715" y="3061510"/>
            <a:ext cx="242119" cy="2421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420475" y="327591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7" name="Elipse 16"/>
          <p:cNvSpPr/>
          <p:nvPr/>
        </p:nvSpPr>
        <p:spPr>
          <a:xfrm>
            <a:off x="4408147" y="535028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1975065" y="6287904"/>
            <a:ext cx="346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Observación de paquete fabricado</a:t>
            </a:r>
            <a:endParaRPr lang="es-ES" dirty="0"/>
          </a:p>
        </p:txBody>
      </p:sp>
      <p:pic>
        <p:nvPicPr>
          <p:cNvPr id="21" name="41 Imagen"/>
          <p:cNvPicPr/>
          <p:nvPr/>
        </p:nvPicPr>
        <p:blipFill>
          <a:blip r:embed="rId3" cstate="print"/>
          <a:stretch/>
        </p:blipFill>
        <p:spPr>
          <a:xfrm>
            <a:off x="9115714" y="2677229"/>
            <a:ext cx="1523880" cy="2393280"/>
          </a:xfrm>
          <a:prstGeom prst="rect">
            <a:avLst/>
          </a:prstGeom>
          <a:ln>
            <a:noFill/>
          </a:ln>
        </p:spPr>
      </p:pic>
      <p:sp>
        <p:nvSpPr>
          <p:cNvPr id="20" name="Elipse 19"/>
          <p:cNvSpPr/>
          <p:nvPr/>
        </p:nvSpPr>
        <p:spPr>
          <a:xfrm>
            <a:off x="9115714" y="262881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8265916" y="4983682"/>
            <a:ext cx="3223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Impresión de etiqueta de producto CDB (artículo + lote)</a:t>
            </a:r>
            <a:endParaRPr lang="es-ES" dirty="0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558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Petición de evacuación de cestón en máquina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5176058" y="216632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2316481" y="2166329"/>
            <a:ext cx="271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Visualizar cestón a evacuar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5176058" y="393139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003071" y="3931398"/>
            <a:ext cx="402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Visualizar máquina desde donde evacuar</a:t>
            </a:r>
            <a:endParaRPr lang="es-ES" dirty="0"/>
          </a:p>
        </p:txBody>
      </p:sp>
      <p:sp>
        <p:nvSpPr>
          <p:cNvPr id="15" name="Elipse 14"/>
          <p:cNvSpPr/>
          <p:nvPr/>
        </p:nvSpPr>
        <p:spPr>
          <a:xfrm>
            <a:off x="5176058" y="569646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837113" y="5665587"/>
            <a:ext cx="319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Visualizar ubicación a depositar</a:t>
            </a:r>
            <a:endParaRPr lang="es-ES" dirty="0"/>
          </a:p>
        </p:txBody>
      </p:sp>
      <p:pic>
        <p:nvPicPr>
          <p:cNvPr id="19" name="13 Imagen"/>
          <p:cNvPicPr/>
          <p:nvPr/>
        </p:nvPicPr>
        <p:blipFill>
          <a:blip r:embed="rId2" cstate="print"/>
          <a:srcRect r="19743" b="2835"/>
          <a:stretch/>
        </p:blipFill>
        <p:spPr>
          <a:xfrm>
            <a:off x="6423819" y="1553336"/>
            <a:ext cx="4387416" cy="4941000"/>
          </a:xfrm>
          <a:prstGeom prst="rect">
            <a:avLst/>
          </a:prstGeom>
          <a:ln>
            <a:noFill/>
          </a:ln>
        </p:spPr>
      </p:pic>
      <p:sp>
        <p:nvSpPr>
          <p:cNvPr id="20" name="Elipse 19"/>
          <p:cNvSpPr/>
          <p:nvPr/>
        </p:nvSpPr>
        <p:spPr>
          <a:xfrm>
            <a:off x="6878248" y="2924520"/>
            <a:ext cx="1376210" cy="137621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154 Imagen"/>
          <p:cNvPicPr/>
          <p:nvPr/>
        </p:nvPicPr>
        <p:blipFill>
          <a:blip r:embed="rId3" cstate="print"/>
          <a:stretch/>
        </p:blipFill>
        <p:spPr>
          <a:xfrm>
            <a:off x="7783038" y="2264194"/>
            <a:ext cx="942840" cy="942840"/>
          </a:xfrm>
          <a:prstGeom prst="rect">
            <a:avLst/>
          </a:prstGeom>
          <a:ln>
            <a:noFill/>
          </a:ln>
        </p:spPr>
      </p:pic>
      <p:cxnSp>
        <p:nvCxnSpPr>
          <p:cNvPr id="23" name="Conector recto de flecha 22"/>
          <p:cNvCxnSpPr/>
          <p:nvPr/>
        </p:nvCxnSpPr>
        <p:spPr>
          <a:xfrm>
            <a:off x="5620791" y="2336014"/>
            <a:ext cx="1162394" cy="8710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 flipV="1">
            <a:off x="5620791" y="4300730"/>
            <a:ext cx="1257457" cy="1549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V="1">
            <a:off x="5620790" y="3724102"/>
            <a:ext cx="1162395" cy="372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9" name="Imagen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566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Confirmación </a:t>
            </a:r>
            <a:r>
              <a:rPr lang="es-ES" dirty="0"/>
              <a:t>de </a:t>
            </a:r>
            <a:r>
              <a:rPr lang="es-ES" dirty="0" smtClean="0"/>
              <a:t>suministro</a:t>
            </a:r>
            <a:endParaRPr lang="es-ES" dirty="0"/>
          </a:p>
        </p:txBody>
      </p:sp>
      <p:pic>
        <p:nvPicPr>
          <p:cNvPr id="4" name="114 Imagen"/>
          <p:cNvPicPr/>
          <p:nvPr/>
        </p:nvPicPr>
        <p:blipFill>
          <a:blip r:embed="rId2" cstate="print"/>
          <a:stretch/>
        </p:blipFill>
        <p:spPr>
          <a:xfrm>
            <a:off x="1187967" y="2177400"/>
            <a:ext cx="3076873" cy="2256041"/>
          </a:xfrm>
          <a:prstGeom prst="rect">
            <a:avLst/>
          </a:prstGeom>
          <a:ln>
            <a:noFill/>
          </a:ln>
        </p:spPr>
      </p:pic>
      <p:pic>
        <p:nvPicPr>
          <p:cNvPr id="5" name="116 Imagen"/>
          <p:cNvPicPr/>
          <p:nvPr/>
        </p:nvPicPr>
        <p:blipFill>
          <a:blip r:embed="rId3" cstate="print"/>
          <a:stretch/>
        </p:blipFill>
        <p:spPr>
          <a:xfrm>
            <a:off x="7471541" y="4248883"/>
            <a:ext cx="2818547" cy="1877325"/>
          </a:xfrm>
          <a:prstGeom prst="rect">
            <a:avLst/>
          </a:prstGeom>
          <a:ln>
            <a:noFill/>
          </a:ln>
        </p:spPr>
      </p:pic>
      <p:sp>
        <p:nvSpPr>
          <p:cNvPr id="6" name="CuadroTexto 5"/>
          <p:cNvSpPr txBox="1"/>
          <p:nvPr/>
        </p:nvSpPr>
        <p:spPr>
          <a:xfrm>
            <a:off x="1187967" y="4433441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Lectura de CDB </a:t>
            </a:r>
            <a:r>
              <a:rPr lang="es-ES" b="1" dirty="0" smtClean="0"/>
              <a:t>producto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7390582" y="6126208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Lectura de CDB </a:t>
            </a:r>
            <a:r>
              <a:rPr lang="es-ES" b="1" dirty="0" smtClean="0"/>
              <a:t>ubicación</a:t>
            </a:r>
            <a:endParaRPr lang="es-ES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7277276" y="2936089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Lectura de CDB </a:t>
            </a:r>
            <a:r>
              <a:rPr lang="es-ES" b="1" dirty="0" smtClean="0"/>
              <a:t>máquina</a:t>
            </a:r>
            <a:endParaRPr lang="es-ES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t="19595" b="16912"/>
          <a:stretch/>
        </p:blipFill>
        <p:spPr>
          <a:xfrm>
            <a:off x="7277276" y="1481362"/>
            <a:ext cx="3153452" cy="1454727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 flipV="1">
            <a:off x="5123330" y="2936089"/>
            <a:ext cx="1044714" cy="4279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8810182" y="3534851"/>
            <a:ext cx="3880" cy="422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Elipse 13"/>
          <p:cNvSpPr/>
          <p:nvPr/>
        </p:nvSpPr>
        <p:spPr>
          <a:xfrm>
            <a:off x="1034181" y="202361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5" name="Elipse 14"/>
          <p:cNvSpPr/>
          <p:nvPr/>
        </p:nvSpPr>
        <p:spPr>
          <a:xfrm>
            <a:off x="7277276" y="404924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6" name="Elipse 15"/>
          <p:cNvSpPr/>
          <p:nvPr/>
        </p:nvSpPr>
        <p:spPr>
          <a:xfrm>
            <a:off x="9946595" y="137332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6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637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93" y="1382211"/>
            <a:ext cx="9077498" cy="4954801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Confirmación de suministro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748472" y="6286795"/>
            <a:ext cx="47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Nueva línea de producto terminado en almacén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1201189" y="124776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4164676" y="224372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2694961" y="2484088"/>
            <a:ext cx="1469715" cy="134421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10498974" y="351794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2594953" y="3744054"/>
            <a:ext cx="7837519" cy="162927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805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548" y="1504653"/>
            <a:ext cx="8392278" cy="4718352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Monitorización de planta desde oficina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342504" y="136694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786305" y="6260098"/>
            <a:ext cx="384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Layout</a:t>
            </a:r>
            <a:r>
              <a:rPr lang="es-ES" dirty="0" smtClean="0"/>
              <a:t> general de planta desde oficina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46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624" t="3910" r="575" b="1082"/>
          <a:stretch/>
        </p:blipFill>
        <p:spPr>
          <a:xfrm>
            <a:off x="1496289" y="1530613"/>
            <a:ext cx="8420795" cy="4729485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Monitorización de planta desde oficina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342504" y="136694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2691554" y="6260098"/>
            <a:ext cx="603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Monitorización de producción de máquina y datos de las </a:t>
            </a:r>
            <a:r>
              <a:rPr lang="es-ES" dirty="0" err="1" smtClean="0"/>
              <a:t>OFs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02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61" t="3879" r="680" b="1212"/>
          <a:stretch/>
        </p:blipFill>
        <p:spPr>
          <a:xfrm>
            <a:off x="1496288" y="1520731"/>
            <a:ext cx="8420795" cy="4726511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Monitorización de planta desde oficina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342504" y="136694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544491" y="6247242"/>
            <a:ext cx="4324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Monitorización de incidencias de máquina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31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569" t="3706" r="577" b="985"/>
          <a:stretch/>
        </p:blipFill>
        <p:spPr>
          <a:xfrm>
            <a:off x="1502522" y="1512457"/>
            <a:ext cx="8408325" cy="4734785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Monitorización de planta desde oficina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342504" y="136694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2857053" y="6247242"/>
            <a:ext cx="569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Monitorización de la evolución de los estados de máquina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105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891" y="1462851"/>
            <a:ext cx="6161221" cy="4586353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96" y="2095626"/>
            <a:ext cx="4213571" cy="3136541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de fabricación en máquina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397132" y="193838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4839394" y="3807366"/>
            <a:ext cx="622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398157" y="320323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9" name="Elipse 8"/>
          <p:cNvSpPr/>
          <p:nvPr/>
        </p:nvSpPr>
        <p:spPr>
          <a:xfrm>
            <a:off x="639027" y="2978384"/>
            <a:ext cx="316935" cy="31693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>
            <a:off x="5383130" y="131269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1" name="Elipse 10"/>
          <p:cNvSpPr/>
          <p:nvPr/>
        </p:nvSpPr>
        <p:spPr>
          <a:xfrm>
            <a:off x="5586793" y="2961117"/>
            <a:ext cx="251260" cy="2512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5367464" y="316762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  <p:sp>
        <p:nvSpPr>
          <p:cNvPr id="13" name="Rectángulo redondeado 12"/>
          <p:cNvSpPr/>
          <p:nvPr/>
        </p:nvSpPr>
        <p:spPr>
          <a:xfrm>
            <a:off x="7591157" y="5435107"/>
            <a:ext cx="962640" cy="566684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>
            <a:off x="7283586" y="591323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819312" y="5267139"/>
            <a:ext cx="366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Vista general de estado de máquinas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8014852" y="6036141"/>
            <a:ext cx="120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Fin de OF</a:t>
            </a:r>
            <a:endParaRPr lang="es-ES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7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39" y="1466879"/>
            <a:ext cx="8377250" cy="4709903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Recepción de mercancía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908618" y="6171684"/>
            <a:ext cx="438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Existencias de producto en muelle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1690254" y="131309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4723267" y="29683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3941870" y="3198982"/>
            <a:ext cx="781397" cy="16858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946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351" y="1547036"/>
            <a:ext cx="8508274" cy="4783568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de fabricación en máquina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234440" y="136712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816895" y="6325043"/>
            <a:ext cx="366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Bono de máquina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2545331" y="2279362"/>
            <a:ext cx="5168879" cy="172893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7689271" y="19801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204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282" y="1553755"/>
            <a:ext cx="8486432" cy="4771288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61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de fabricación en máquina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234440" y="136712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816895" y="6325043"/>
            <a:ext cx="366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Bono de producción de máquina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2545331" y="2279362"/>
            <a:ext cx="5168879" cy="172893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7689271" y="19801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08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162" y="1539645"/>
            <a:ext cx="8511529" cy="4785398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62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de fabricación en máquina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234440" y="136712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816895" y="6325043"/>
            <a:ext cx="366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Bono de incidencias de máquina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2545331" y="2279362"/>
            <a:ext cx="5168879" cy="172893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7689271" y="19801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434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288" y="1538939"/>
            <a:ext cx="8529682" cy="4795604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63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de fabricación en máquina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234440" y="136712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816895" y="6325043"/>
            <a:ext cx="366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Bono de consumos de máquina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6240087" y="2279362"/>
            <a:ext cx="1474123" cy="178724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7689271" y="19801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51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25" y="1541263"/>
            <a:ext cx="8523318" cy="479202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de fabricación en máquina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234440" y="136712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489251" y="6333290"/>
            <a:ext cx="4321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Bono de rechazos de todas las máquinas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44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639" y="1783591"/>
            <a:ext cx="2409825" cy="31051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429" y="1783591"/>
            <a:ext cx="2409825" cy="3105150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Ubicación de producto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721644" y="169132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477496" y="4888741"/>
            <a:ext cx="320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Pantalla principal </a:t>
            </a:r>
            <a:r>
              <a:rPr lang="es-ES" dirty="0" err="1" smtClean="0"/>
              <a:t>Intermec</a:t>
            </a:r>
            <a:r>
              <a:rPr lang="es-ES" dirty="0" smtClean="0"/>
              <a:t> CK3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1851447" y="236946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Elipse 7"/>
          <p:cNvSpPr/>
          <p:nvPr/>
        </p:nvSpPr>
        <p:spPr>
          <a:xfrm>
            <a:off x="2140371" y="2523252"/>
            <a:ext cx="454860" cy="4548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5176063" y="3391933"/>
            <a:ext cx="11720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7114408" y="4888741"/>
            <a:ext cx="292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Pantalla de ubicación</a:t>
            </a:r>
            <a:endParaRPr lang="es-ES" b="1" dirty="0"/>
          </a:p>
        </p:txBody>
      </p:sp>
      <p:sp>
        <p:nvSpPr>
          <p:cNvPr id="20" name="Elipse 19"/>
          <p:cNvSpPr/>
          <p:nvPr/>
        </p:nvSpPr>
        <p:spPr>
          <a:xfrm>
            <a:off x="7193111" y="170142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88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70" y="2256700"/>
            <a:ext cx="2409825" cy="3105150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Ubicación de producto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594487" y="5368546"/>
            <a:ext cx="320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Pantalla principal </a:t>
            </a:r>
            <a:r>
              <a:rPr lang="es-ES" dirty="0" err="1" smtClean="0"/>
              <a:t>Intermec</a:t>
            </a:r>
            <a:r>
              <a:rPr lang="es-ES" dirty="0" smtClean="0"/>
              <a:t> CK3</a:t>
            </a:r>
            <a:endParaRPr lang="es-ES" dirty="0"/>
          </a:p>
        </p:txBody>
      </p:sp>
      <p:cxnSp>
        <p:nvCxnSpPr>
          <p:cNvPr id="9" name="Conector recto de flecha 8"/>
          <p:cNvCxnSpPr/>
          <p:nvPr/>
        </p:nvCxnSpPr>
        <p:spPr>
          <a:xfrm flipV="1">
            <a:off x="4020589" y="2443942"/>
            <a:ext cx="1158240" cy="2061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57 Imagen"/>
          <p:cNvPicPr/>
          <p:nvPr/>
        </p:nvPicPr>
        <p:blipFill>
          <a:blip r:embed="rId3" cstate="print"/>
          <a:stretch/>
        </p:blipFill>
        <p:spPr>
          <a:xfrm>
            <a:off x="5916720" y="1462748"/>
            <a:ext cx="2986211" cy="2189565"/>
          </a:xfrm>
          <a:prstGeom prst="rect">
            <a:avLst/>
          </a:prstGeom>
          <a:ln>
            <a:noFill/>
          </a:ln>
        </p:spPr>
      </p:pic>
      <p:pic>
        <p:nvPicPr>
          <p:cNvPr id="11" name="59 Imagen"/>
          <p:cNvPicPr/>
          <p:nvPr/>
        </p:nvPicPr>
        <p:blipFill>
          <a:blip r:embed="rId4" cstate="print"/>
          <a:stretch/>
        </p:blipFill>
        <p:spPr>
          <a:xfrm>
            <a:off x="5916719" y="4367351"/>
            <a:ext cx="2986211" cy="1988999"/>
          </a:xfrm>
          <a:prstGeom prst="rect">
            <a:avLst/>
          </a:prstGeom>
          <a:ln>
            <a:noFill/>
          </a:ln>
        </p:spPr>
      </p:pic>
      <p:sp>
        <p:nvSpPr>
          <p:cNvPr id="15" name="CuadroTexto 14"/>
          <p:cNvSpPr txBox="1"/>
          <p:nvPr/>
        </p:nvSpPr>
        <p:spPr>
          <a:xfrm>
            <a:off x="8902930" y="2338586"/>
            <a:ext cx="292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Lectura de CDB </a:t>
            </a:r>
            <a:r>
              <a:rPr lang="es-ES" b="1" dirty="0" smtClean="0"/>
              <a:t>producto</a:t>
            </a:r>
            <a:endParaRPr lang="es-ES" b="1" dirty="0"/>
          </a:p>
        </p:txBody>
      </p:sp>
      <p:sp>
        <p:nvSpPr>
          <p:cNvPr id="17" name="CuadroTexto 16"/>
          <p:cNvSpPr txBox="1"/>
          <p:nvPr/>
        </p:nvSpPr>
        <p:spPr>
          <a:xfrm>
            <a:off x="8902930" y="5190959"/>
            <a:ext cx="292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Lectura de CDB </a:t>
            </a:r>
            <a:r>
              <a:rPr lang="es-ES" b="1" dirty="0" smtClean="0"/>
              <a:t>ubicación</a:t>
            </a:r>
            <a:endParaRPr lang="es-ES" b="1" dirty="0"/>
          </a:p>
        </p:txBody>
      </p:sp>
      <p:sp>
        <p:nvSpPr>
          <p:cNvPr id="18" name="Elipse 17"/>
          <p:cNvSpPr/>
          <p:nvPr/>
        </p:nvSpPr>
        <p:spPr>
          <a:xfrm>
            <a:off x="5762933" y="127357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946518" y="213637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3445825" y="252026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Elipse 7"/>
          <p:cNvSpPr/>
          <p:nvPr/>
        </p:nvSpPr>
        <p:spPr>
          <a:xfrm>
            <a:off x="2996435" y="2620263"/>
            <a:ext cx="454860" cy="4548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redondeado 20"/>
          <p:cNvSpPr/>
          <p:nvPr/>
        </p:nvSpPr>
        <p:spPr>
          <a:xfrm>
            <a:off x="1248546" y="4338109"/>
            <a:ext cx="1985105" cy="250513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/>
          <p:cNvSpPr/>
          <p:nvPr/>
        </p:nvSpPr>
        <p:spPr>
          <a:xfrm>
            <a:off x="3245679" y="411153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  <p:sp>
        <p:nvSpPr>
          <p:cNvPr id="22" name="Elipse 21"/>
          <p:cNvSpPr/>
          <p:nvPr/>
        </p:nvSpPr>
        <p:spPr>
          <a:xfrm>
            <a:off x="5762932" y="421356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</a:t>
            </a:r>
          </a:p>
        </p:txBody>
      </p:sp>
      <p:cxnSp>
        <p:nvCxnSpPr>
          <p:cNvPr id="23" name="Conector recto de flecha 22"/>
          <p:cNvCxnSpPr/>
          <p:nvPr/>
        </p:nvCxnSpPr>
        <p:spPr>
          <a:xfrm>
            <a:off x="4031673" y="4443057"/>
            <a:ext cx="1085637" cy="5612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Imagen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 rotWithShape="1">
          <a:blip r:embed="rId6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5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165" y="1474844"/>
            <a:ext cx="8377250" cy="4709903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Ubicación de producto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1690254" y="131309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4736330" y="29683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3954933" y="3198982"/>
            <a:ext cx="781397" cy="16858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>
            <a:off x="9328242" y="404657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8577150" y="4304264"/>
            <a:ext cx="742605" cy="167984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/>
          <p:cNvSpPr txBox="1"/>
          <p:nvPr/>
        </p:nvSpPr>
        <p:spPr>
          <a:xfrm>
            <a:off x="3908618" y="6171684"/>
            <a:ext cx="48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Reducción de existencias de producto en muelle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45571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1179</TotalTime>
  <Words>1067</Words>
  <Application>Microsoft Office PowerPoint</Application>
  <PresentationFormat>Panorámica</PresentationFormat>
  <Paragraphs>429</Paragraphs>
  <Slides>64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68" baseType="lpstr">
      <vt:lpstr>Calibri</vt:lpstr>
      <vt:lpstr>Calibri Light</vt:lpstr>
      <vt:lpstr>Wingdings 2</vt:lpstr>
      <vt:lpstr>HDOfficeLightV0</vt:lpstr>
      <vt:lpstr>GUIÓN DEMOSTRADOR PRÁCTICO</vt:lpstr>
      <vt:lpstr>Recepción de mercancía</vt:lpstr>
      <vt:lpstr>Recepción de mercancía</vt:lpstr>
      <vt:lpstr>Recepción de mercancía</vt:lpstr>
      <vt:lpstr>Recepción de mercancía</vt:lpstr>
      <vt:lpstr>Recepción de mercancía</vt:lpstr>
      <vt:lpstr>Ubicación de producto</vt:lpstr>
      <vt:lpstr>Ubicación de producto</vt:lpstr>
      <vt:lpstr>Ubicación de producto</vt:lpstr>
      <vt:lpstr>Ubicación de producto</vt:lpstr>
      <vt:lpstr>Lanzamiento de OF</vt:lpstr>
      <vt:lpstr>Lanzamiento de OF</vt:lpstr>
      <vt:lpstr>Lanzamiento de OF</vt:lpstr>
      <vt:lpstr>Identificación de operario</vt:lpstr>
      <vt:lpstr>Identificación de operario</vt:lpstr>
      <vt:lpstr>Inicio de OF</vt:lpstr>
      <vt:lpstr>Inicio de OF</vt:lpstr>
      <vt:lpstr>Inicio de OF</vt:lpstr>
      <vt:lpstr>Petición de suministro a fabricación</vt:lpstr>
      <vt:lpstr>Petición de suministro a fabricación</vt:lpstr>
      <vt:lpstr>Confirmación de suministro a fabricación</vt:lpstr>
      <vt:lpstr>Confirmación de suministro a fabricación</vt:lpstr>
      <vt:lpstr>Consumo de materiales</vt:lpstr>
      <vt:lpstr>Consumo de materiales</vt:lpstr>
      <vt:lpstr>Consumo de materiales</vt:lpstr>
      <vt:lpstr>Inicio de fabricación en máquina</vt:lpstr>
      <vt:lpstr>Inicio de fabricación en máquina</vt:lpstr>
      <vt:lpstr>Paradas en producción</vt:lpstr>
      <vt:lpstr>Paradas en producción</vt:lpstr>
      <vt:lpstr>Paradas en producción</vt:lpstr>
      <vt:lpstr>Paradas en producción</vt:lpstr>
      <vt:lpstr>Baja productividad</vt:lpstr>
      <vt:lpstr>Defectivo en la producción</vt:lpstr>
      <vt:lpstr>Defectivo en la producción</vt:lpstr>
      <vt:lpstr>Defectivo en la producción</vt:lpstr>
      <vt:lpstr>Defectivo en la producción</vt:lpstr>
      <vt:lpstr>Señales de velocidad y temperatura</vt:lpstr>
      <vt:lpstr>Señales de velocidad y temperatura</vt:lpstr>
      <vt:lpstr>Señales de velocidad y temperatura</vt:lpstr>
      <vt:lpstr>Planes de control asociados a producto</vt:lpstr>
      <vt:lpstr>Planes de control asociados a producto</vt:lpstr>
      <vt:lpstr>Planes de control asociados a producto</vt:lpstr>
      <vt:lpstr>Planes de control asociados a producto</vt:lpstr>
      <vt:lpstr>Planes de control asociados a producto (automático)</vt:lpstr>
      <vt:lpstr>Planes de control asociados a producto (manual)</vt:lpstr>
      <vt:lpstr>Planes de control asociados a producto</vt:lpstr>
      <vt:lpstr>Planes de control asociados a producto</vt:lpstr>
      <vt:lpstr>Planes de control asociados a producto</vt:lpstr>
      <vt:lpstr>Fin de cestón</vt:lpstr>
      <vt:lpstr>Fin de cestón</vt:lpstr>
      <vt:lpstr>Fin de cestón</vt:lpstr>
      <vt:lpstr>Petición de evacuación de cestón en máquina</vt:lpstr>
      <vt:lpstr>Confirmación de suministro</vt:lpstr>
      <vt:lpstr>Confirmación de suministro</vt:lpstr>
      <vt:lpstr>Monitorización de planta desde oficina</vt:lpstr>
      <vt:lpstr>Monitorización de planta desde oficina</vt:lpstr>
      <vt:lpstr>Monitorización de planta desde oficina</vt:lpstr>
      <vt:lpstr>Monitorización de planta desde oficina</vt:lpstr>
      <vt:lpstr>Fin de fabricación en máquina</vt:lpstr>
      <vt:lpstr>Fin de fabricación en máquina</vt:lpstr>
      <vt:lpstr>Fin de fabricación en máquina</vt:lpstr>
      <vt:lpstr>Fin de fabricación en máquina</vt:lpstr>
      <vt:lpstr>Fin de fabricación en máquina</vt:lpstr>
      <vt:lpstr>Fin de fabricación en máquina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GUIÓN DEMOSTRADOR PRÁCTICO</dc:title>
  <dc:creator>Iñaki</dc:creator>
  <cp:lastModifiedBy>Iñaki</cp:lastModifiedBy>
  <cp:revision>77</cp:revision>
  <dcterms:created xsi:type="dcterms:W3CDTF">2016-01-22T14:37:27Z</dcterms:created>
  <dcterms:modified xsi:type="dcterms:W3CDTF">2016-02-01T11:43:44Z</dcterms:modified>
</cp:coreProperties>
</file>